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3"/>
  </p:notesMasterIdLst>
  <p:sldIdLst>
    <p:sldId id="257" r:id="rId2"/>
    <p:sldId id="263" r:id="rId3"/>
    <p:sldId id="300" r:id="rId4"/>
    <p:sldId id="278" r:id="rId5"/>
    <p:sldId id="334" r:id="rId6"/>
    <p:sldId id="335" r:id="rId7"/>
    <p:sldId id="336" r:id="rId8"/>
    <p:sldId id="337" r:id="rId9"/>
    <p:sldId id="338" r:id="rId10"/>
    <p:sldId id="306" r:id="rId11"/>
    <p:sldId id="339" r:id="rId12"/>
    <p:sldId id="367" r:id="rId13"/>
    <p:sldId id="366" r:id="rId14"/>
    <p:sldId id="286" r:id="rId15"/>
    <p:sldId id="340" r:id="rId16"/>
    <p:sldId id="341" r:id="rId17"/>
    <p:sldId id="342" r:id="rId18"/>
    <p:sldId id="343" r:id="rId19"/>
    <p:sldId id="344" r:id="rId20"/>
    <p:sldId id="345" r:id="rId21"/>
    <p:sldId id="368" r:id="rId22"/>
    <p:sldId id="369" r:id="rId23"/>
    <p:sldId id="284" r:id="rId24"/>
    <p:sldId id="346" r:id="rId25"/>
    <p:sldId id="354" r:id="rId26"/>
    <p:sldId id="355" r:id="rId27"/>
    <p:sldId id="347" r:id="rId28"/>
    <p:sldId id="352" r:id="rId29"/>
    <p:sldId id="353" r:id="rId30"/>
    <p:sldId id="370" r:id="rId31"/>
    <p:sldId id="371" r:id="rId32"/>
    <p:sldId id="287" r:id="rId33"/>
    <p:sldId id="356" r:id="rId34"/>
    <p:sldId id="362" r:id="rId35"/>
    <p:sldId id="357" r:id="rId36"/>
    <p:sldId id="363" r:id="rId37"/>
    <p:sldId id="360" r:id="rId38"/>
    <p:sldId id="364" r:id="rId39"/>
    <p:sldId id="365" r:id="rId40"/>
    <p:sldId id="372" r:id="rId41"/>
    <p:sldId id="266" r:id="rId42"/>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城昊 贾" initials="城贾" lastIdx="1" clrIdx="0">
    <p:extLst>
      <p:ext uri="{19B8F6BF-5375-455C-9EA6-DF929625EA0E}">
        <p15:presenceInfo xmlns:p15="http://schemas.microsoft.com/office/powerpoint/2012/main" userId="20e5d971dc481f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79924" autoAdjust="0"/>
  </p:normalViewPr>
  <p:slideViewPr>
    <p:cSldViewPr snapToGrid="0" showGuides="1">
      <p:cViewPr varScale="1">
        <p:scale>
          <a:sx n="103" d="100"/>
          <a:sy n="103" d="100"/>
        </p:scale>
        <p:origin x="92" y="288"/>
      </p:cViewPr>
      <p:guideLst>
        <p:guide orient="horz" pos="2147"/>
        <p:guide pos="38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2023/11/28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486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107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530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630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912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2394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1695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875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60943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9408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52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63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9128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07248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7646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88692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2023/11/28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2023/11/28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计算机网络研讨课第二阶段实验总结</a:t>
            </a:r>
          </a:p>
        </p:txBody>
      </p:sp>
      <p:sp>
        <p:nvSpPr>
          <p:cNvPr id="3" name="副标题 2"/>
          <p:cNvSpPr>
            <a:spLocks noGrp="1"/>
          </p:cNvSpPr>
          <p:nvPr>
            <p:ph type="subTitle" idx="1"/>
          </p:nvPr>
        </p:nvSpPr>
        <p:spPr>
          <a:xfrm>
            <a:off x="1524000" y="4005618"/>
            <a:ext cx="9144000" cy="1970829"/>
          </a:xfrm>
        </p:spPr>
        <p:txBody>
          <a:bodyPr>
            <a:normAutofit/>
          </a:bodyPr>
          <a:lstStyle/>
          <a:p>
            <a:r>
              <a:rPr lang="zh-CN" altLang="en-US" sz="2800" dirty="0"/>
              <a:t>贾城昊</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给定拓扑下的</a:t>
            </a:r>
            <a:r>
              <a:rPr lang="en-US" altLang="zh-CN" sz="2000" b="1" dirty="0">
                <a:solidFill>
                  <a:srgbClr val="000000"/>
                </a:solidFill>
                <a:latin typeface="Arial"/>
                <a:ea typeface="微软雅黑"/>
              </a:rPr>
              <a:t>ping</a:t>
            </a:r>
            <a:r>
              <a:rPr lang="zh-CN" altLang="en-US" sz="2000" b="1" dirty="0">
                <a:solidFill>
                  <a:srgbClr val="000000"/>
                </a:solidFill>
                <a:latin typeface="Arial"/>
                <a:ea typeface="微软雅黑"/>
              </a:rPr>
              <a:t>测试</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8" name="图片 7">
            <a:extLst>
              <a:ext uri="{FF2B5EF4-FFF2-40B4-BE49-F238E27FC236}">
                <a16:creationId xmlns:a16="http://schemas.microsoft.com/office/drawing/2014/main" id="{DB04AAC4-5A8C-C53F-BBB1-AE60D8223A2C}"/>
              </a:ext>
            </a:extLst>
          </p:cNvPr>
          <p:cNvPicPr>
            <a:picLocks noChangeAspect="1"/>
          </p:cNvPicPr>
          <p:nvPr/>
        </p:nvPicPr>
        <p:blipFill>
          <a:blip r:embed="rId3"/>
          <a:stretch>
            <a:fillRect/>
          </a:stretch>
        </p:blipFill>
        <p:spPr>
          <a:xfrm>
            <a:off x="1184075" y="1795190"/>
            <a:ext cx="6425741" cy="1896020"/>
          </a:xfrm>
          <a:prstGeom prst="rect">
            <a:avLst/>
          </a:prstGeom>
        </p:spPr>
      </p:pic>
      <p:pic>
        <p:nvPicPr>
          <p:cNvPr id="9" name="图片 8">
            <a:extLst>
              <a:ext uri="{FF2B5EF4-FFF2-40B4-BE49-F238E27FC236}">
                <a16:creationId xmlns:a16="http://schemas.microsoft.com/office/drawing/2014/main" id="{498166B9-473B-9125-7E99-1C9E4C515355}"/>
              </a:ext>
            </a:extLst>
          </p:cNvPr>
          <p:cNvPicPr>
            <a:picLocks noChangeAspect="1"/>
          </p:cNvPicPr>
          <p:nvPr/>
        </p:nvPicPr>
        <p:blipFill>
          <a:blip r:embed="rId4"/>
          <a:stretch>
            <a:fillRect/>
          </a:stretch>
        </p:blipFill>
        <p:spPr>
          <a:xfrm>
            <a:off x="1171882" y="3896575"/>
            <a:ext cx="6437934" cy="2005758"/>
          </a:xfrm>
          <a:prstGeom prst="rect">
            <a:avLst/>
          </a:prstGeom>
        </p:spPr>
      </p:pic>
    </p:spTree>
    <p:extLst>
      <p:ext uri="{BB962C8B-B14F-4D97-AF65-F5344CB8AC3E}">
        <p14:creationId xmlns:p14="http://schemas.microsoft.com/office/powerpoint/2010/main" val="2703410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lang="zh-CN" altLang="en-US"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多路由器节点的复杂拓扑下测试</a:t>
            </a:r>
          </a:p>
        </p:txBody>
      </p:sp>
      <p:pic>
        <p:nvPicPr>
          <p:cNvPr id="3" name="图片 2">
            <a:extLst>
              <a:ext uri="{FF2B5EF4-FFF2-40B4-BE49-F238E27FC236}">
                <a16:creationId xmlns:a16="http://schemas.microsoft.com/office/drawing/2014/main" id="{71914B85-3BC2-8ED1-2FE6-B602BCBF4624}"/>
              </a:ext>
            </a:extLst>
          </p:cNvPr>
          <p:cNvPicPr>
            <a:picLocks noChangeAspect="1"/>
          </p:cNvPicPr>
          <p:nvPr/>
        </p:nvPicPr>
        <p:blipFill>
          <a:blip r:embed="rId3"/>
          <a:stretch>
            <a:fillRect/>
          </a:stretch>
        </p:blipFill>
        <p:spPr>
          <a:xfrm>
            <a:off x="602454" y="1796218"/>
            <a:ext cx="7152549" cy="2907218"/>
          </a:xfrm>
          <a:prstGeom prst="rect">
            <a:avLst/>
          </a:prstGeom>
        </p:spPr>
      </p:pic>
      <p:pic>
        <p:nvPicPr>
          <p:cNvPr id="4" name="图片 3">
            <a:extLst>
              <a:ext uri="{FF2B5EF4-FFF2-40B4-BE49-F238E27FC236}">
                <a16:creationId xmlns:a16="http://schemas.microsoft.com/office/drawing/2014/main" id="{3FB5342D-AF39-CE9F-C3E6-B6B7C3591A28}"/>
              </a:ext>
            </a:extLst>
          </p:cNvPr>
          <p:cNvPicPr>
            <a:picLocks noChangeAspect="1"/>
          </p:cNvPicPr>
          <p:nvPr/>
        </p:nvPicPr>
        <p:blipFill>
          <a:blip r:embed="rId4"/>
          <a:stretch>
            <a:fillRect/>
          </a:stretch>
        </p:blipFill>
        <p:spPr>
          <a:xfrm>
            <a:off x="6379622" y="3564925"/>
            <a:ext cx="5438140" cy="3115945"/>
          </a:xfrm>
          <a:prstGeom prst="rect">
            <a:avLst/>
          </a:prstGeom>
        </p:spPr>
      </p:pic>
      <p:pic>
        <p:nvPicPr>
          <p:cNvPr id="5" name="图片 4">
            <a:extLst>
              <a:ext uri="{FF2B5EF4-FFF2-40B4-BE49-F238E27FC236}">
                <a16:creationId xmlns:a16="http://schemas.microsoft.com/office/drawing/2014/main" id="{C3012A98-CC4C-07A3-5E43-D4BC27E53FD1}"/>
              </a:ext>
            </a:extLst>
          </p:cNvPr>
          <p:cNvPicPr>
            <a:picLocks noChangeAspect="1"/>
          </p:cNvPicPr>
          <p:nvPr/>
        </p:nvPicPr>
        <p:blipFill>
          <a:blip r:embed="rId5"/>
          <a:stretch>
            <a:fillRect/>
          </a:stretch>
        </p:blipFill>
        <p:spPr>
          <a:xfrm>
            <a:off x="713548" y="5152909"/>
            <a:ext cx="5554980" cy="1202690"/>
          </a:xfrm>
          <a:prstGeom prst="rect">
            <a:avLst/>
          </a:prstGeom>
        </p:spPr>
      </p:pic>
    </p:spTree>
    <p:extLst>
      <p:ext uri="{BB962C8B-B14F-4D97-AF65-F5344CB8AC3E}">
        <p14:creationId xmlns:p14="http://schemas.microsoft.com/office/powerpoint/2010/main" val="2981742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528120" y="1950913"/>
            <a:ext cx="8511746" cy="2862322"/>
          </a:xfrm>
          <a:prstGeom prst="rect">
            <a:avLst/>
          </a:prstGeom>
          <a:noFill/>
        </p:spPr>
        <p:txBody>
          <a:bodyPr wrap="square" rtlCol="0">
            <a:spAutoFit/>
          </a:bodyPr>
          <a:lstStyle/>
          <a:p>
            <a:pPr>
              <a:lnSpc>
                <a:spcPct val="150000"/>
              </a:lnSpc>
            </a:pPr>
            <a:r>
              <a:rPr lang="zh-CN" altLang="en-US" dirty="0"/>
              <a:t>       本次实验相较于之前的实验有了一定的难度提升，代码量增加的非常多，其中涉及到了多种协议的转发与处理。</a:t>
            </a:r>
            <a:endParaRPr lang="en-US" altLang="zh-CN" dirty="0"/>
          </a:p>
          <a:p>
            <a:pPr>
              <a:lnSpc>
                <a:spcPct val="150000"/>
              </a:lnSpc>
            </a:pPr>
            <a:r>
              <a:rPr lang="en-US" altLang="zh-CN" dirty="0"/>
              <a:t>       </a:t>
            </a:r>
            <a:r>
              <a:rPr lang="zh-CN" altLang="en-US" dirty="0"/>
              <a:t>不过这个实验处于计网理论课期中考试前后，由于计网的复习，所以理论知识理解没有花费较多的时间。另外，有了之前的经验后，</a:t>
            </a:r>
            <a:r>
              <a:rPr lang="zh-CN" altLang="en-US" dirty="0">
                <a:solidFill>
                  <a:srgbClr val="FF0000"/>
                </a:solidFill>
              </a:rPr>
              <a:t>通过</a:t>
            </a:r>
            <a:r>
              <a:rPr lang="en-US" altLang="zh-CN" dirty="0" err="1">
                <a:solidFill>
                  <a:srgbClr val="FF0000"/>
                </a:solidFill>
              </a:rPr>
              <a:t>wireshark</a:t>
            </a:r>
            <a:r>
              <a:rPr lang="zh-CN" altLang="en-US" dirty="0">
                <a:solidFill>
                  <a:srgbClr val="FF0000"/>
                </a:solidFill>
              </a:rPr>
              <a:t>抓包</a:t>
            </a:r>
            <a:r>
              <a:rPr lang="zh-CN" altLang="en-US" dirty="0"/>
              <a:t>也可以很快定位问题所在。所以本次实验</a:t>
            </a:r>
            <a:r>
              <a:rPr lang="en-US" altLang="zh-CN" dirty="0"/>
              <a:t>debug</a:t>
            </a:r>
            <a:r>
              <a:rPr lang="zh-CN" altLang="en-US" dirty="0"/>
              <a:t>主要花费在</a:t>
            </a:r>
            <a:r>
              <a:rPr lang="zh-CN" altLang="en-US" dirty="0">
                <a:solidFill>
                  <a:srgbClr val="FF0000"/>
                </a:solidFill>
              </a:rPr>
              <a:t>对数据包多次</a:t>
            </a:r>
            <a:r>
              <a:rPr lang="en-US" altLang="zh-CN" dirty="0">
                <a:solidFill>
                  <a:srgbClr val="FF0000"/>
                </a:solidFill>
              </a:rPr>
              <a:t>free</a:t>
            </a:r>
            <a:r>
              <a:rPr lang="zh-CN" altLang="en-US" dirty="0">
                <a:solidFill>
                  <a:srgbClr val="FF0000"/>
                </a:solidFill>
              </a:rPr>
              <a:t>导致的段错误</a:t>
            </a:r>
            <a:r>
              <a:rPr lang="zh-CN" altLang="en-US" dirty="0"/>
              <a:t>上。</a:t>
            </a: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21984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6" name="文本框 5">
            <a:extLst>
              <a:ext uri="{FF2B5EF4-FFF2-40B4-BE49-F238E27FC236}">
                <a16:creationId xmlns:a16="http://schemas.microsoft.com/office/drawing/2014/main" id="{89A4C537-108C-9FB2-7EB1-84858796455D}"/>
              </a:ext>
            </a:extLst>
          </p:cNvPr>
          <p:cNvSpPr txBox="1"/>
          <p:nvPr/>
        </p:nvSpPr>
        <p:spPr>
          <a:xfrm>
            <a:off x="762000" y="1526059"/>
            <a:ext cx="10008973" cy="16158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与理论课联系：</a:t>
            </a:r>
            <a:endParaRPr kumimoji="0" lang="en-US" altLang="zh-CN" sz="1800"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50000"/>
              </a:lnSpc>
              <a:spcBef>
                <a:spcPct val="0"/>
              </a:spcBef>
              <a:spcAft>
                <a:spcPct val="0"/>
              </a:spcAft>
              <a:buClrTx/>
              <a:buSzTx/>
              <a:tabLst/>
            </a:pPr>
            <a:r>
              <a:rPr kumimoji="0" lang="zh-CN" altLang="en-US" sz="1800" i="0" u="none" strike="noStrike" cap="none" normalizeH="0" baseline="0" dirty="0">
                <a:ln>
                  <a:noFill/>
                </a:ln>
                <a:solidFill>
                  <a:srgbClr val="000000"/>
                </a:solidFill>
                <a:effectLst/>
                <a:latin typeface="+mn-ea"/>
              </a:rPr>
              <a:t>       路由器转发机制的具体实现，实现了</a:t>
            </a:r>
            <a:r>
              <a:rPr kumimoji="0" lang="en-US" altLang="zh-CN" sz="1800" i="0" u="none" strike="noStrike" cap="none" normalizeH="0" baseline="0" dirty="0">
                <a:ln>
                  <a:noFill/>
                </a:ln>
                <a:solidFill>
                  <a:srgbClr val="000000"/>
                </a:solidFill>
                <a:effectLst/>
                <a:latin typeface="+mn-ea"/>
              </a:rPr>
              <a:t>ARP</a:t>
            </a:r>
            <a:r>
              <a:rPr kumimoji="0" lang="zh-CN" altLang="en-US" sz="1800" i="0" u="none" strike="noStrike" cap="none" normalizeH="0" baseline="0" dirty="0">
                <a:ln>
                  <a:noFill/>
                </a:ln>
                <a:solidFill>
                  <a:srgbClr val="000000"/>
                </a:solidFill>
                <a:effectLst/>
                <a:latin typeface="+mn-ea"/>
              </a:rPr>
              <a:t>协议和</a:t>
            </a:r>
            <a:r>
              <a:rPr kumimoji="0" lang="en-US" altLang="zh-CN" sz="1800" i="0" u="none" strike="noStrike" cap="none" normalizeH="0" baseline="0" dirty="0">
                <a:ln>
                  <a:noFill/>
                </a:ln>
                <a:solidFill>
                  <a:srgbClr val="000000"/>
                </a:solidFill>
                <a:effectLst/>
                <a:latin typeface="+mn-ea"/>
              </a:rPr>
              <a:t>IP</a:t>
            </a:r>
            <a:r>
              <a:rPr kumimoji="0" lang="zh-CN" altLang="en-US" sz="1800" i="0" u="none" strike="noStrike" cap="none" normalizeH="0" baseline="0" dirty="0">
                <a:ln>
                  <a:noFill/>
                </a:ln>
                <a:solidFill>
                  <a:srgbClr val="000000"/>
                </a:solidFill>
                <a:effectLst/>
                <a:latin typeface="+mn-ea"/>
              </a:rPr>
              <a:t>协议，具体展现了路由器进行数据包转发过程的流程。沟通了网络层和链路层，搭建了前后两部分的桥梁。</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a:off x="838200" y="3141886"/>
            <a:ext cx="9986319" cy="286232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本次实验对路由器转发机制进行了非常细节的实现，做完整个实验后，对整个转发过程有了更清晰的认识，对理论课上</a:t>
            </a:r>
            <a:r>
              <a:rPr kumimoji="0" lang="en-US" altLang="zh-CN" sz="1800" i="0" u="none" strike="noStrike" cap="none" normalizeH="0" baseline="0" dirty="0">
                <a:ln>
                  <a:noFill/>
                </a:ln>
                <a:solidFill>
                  <a:srgbClr val="000000"/>
                </a:solidFill>
                <a:effectLst/>
                <a:latin typeface="+mn-ea"/>
              </a:rPr>
              <a:t>ARP</a:t>
            </a:r>
            <a:r>
              <a:rPr kumimoji="0" lang="zh-CN" altLang="en-US" sz="1800" i="0" u="none" strike="noStrike" cap="none" normalizeH="0" baseline="0" dirty="0">
                <a:ln>
                  <a:noFill/>
                </a:ln>
                <a:solidFill>
                  <a:srgbClr val="000000"/>
                </a:solidFill>
                <a:effectLst/>
                <a:latin typeface="+mn-ea"/>
              </a:rPr>
              <a:t>，</a:t>
            </a:r>
            <a:r>
              <a:rPr kumimoji="0" lang="en-US" altLang="zh-CN" sz="1800" i="0" u="none" strike="noStrike" cap="none" normalizeH="0" baseline="0" dirty="0">
                <a:ln>
                  <a:noFill/>
                </a:ln>
                <a:solidFill>
                  <a:srgbClr val="000000"/>
                </a:solidFill>
                <a:effectLst/>
                <a:latin typeface="+mn-ea"/>
              </a:rPr>
              <a:t>IP</a:t>
            </a:r>
            <a:r>
              <a:rPr kumimoji="0" lang="zh-CN" altLang="en-US" sz="1800" i="0" u="none" strike="noStrike" cap="none" normalizeH="0" baseline="0" dirty="0">
                <a:ln>
                  <a:noFill/>
                </a:ln>
                <a:solidFill>
                  <a:srgbClr val="000000"/>
                </a:solidFill>
                <a:effectLst/>
                <a:latin typeface="+mn-ea"/>
              </a:rPr>
              <a:t>，</a:t>
            </a:r>
            <a:r>
              <a:rPr kumimoji="0" lang="en-US" altLang="zh-CN" sz="1800" i="0" u="none" strike="noStrike" cap="none" normalizeH="0" baseline="0" dirty="0">
                <a:ln>
                  <a:noFill/>
                </a:ln>
                <a:solidFill>
                  <a:srgbClr val="000000"/>
                </a:solidFill>
                <a:effectLst/>
                <a:latin typeface="+mn-ea"/>
              </a:rPr>
              <a:t>ICMP</a:t>
            </a:r>
            <a:r>
              <a:rPr kumimoji="0" lang="zh-CN" altLang="en-US" sz="1800" i="0" u="none" strike="noStrike" cap="none" normalizeH="0" baseline="0" dirty="0">
                <a:ln>
                  <a:noFill/>
                </a:ln>
                <a:solidFill>
                  <a:srgbClr val="000000"/>
                </a:solidFill>
                <a:effectLst/>
                <a:latin typeface="+mn-ea"/>
              </a:rPr>
              <a:t>部分的知识有了更深的理解。</a:t>
            </a:r>
            <a:endParaRPr kumimoji="0" lang="en-US" altLang="zh-CN" sz="1800" i="0" u="none" strike="noStrike" cap="none" normalizeH="0" baseline="0" dirty="0">
              <a:ln>
                <a:noFill/>
              </a:ln>
              <a:solidFill>
                <a:srgbClr val="000000"/>
              </a:solidFill>
              <a:effectLst/>
              <a:latin typeface="+mn-ea"/>
            </a:endParaRPr>
          </a:p>
          <a:p>
            <a:pPr>
              <a:lnSpc>
                <a:spcPct val="150000"/>
              </a:lnSpc>
            </a:pPr>
            <a:r>
              <a:rPr lang="zh-CN" altLang="en-US" dirty="0"/>
              <a:t>       同时也体会到基于链路的以太网层通信和在基于</a:t>
            </a:r>
            <a:r>
              <a:rPr lang="en-US" altLang="zh-CN" dirty="0"/>
              <a:t>IP</a:t>
            </a:r>
            <a:r>
              <a:rPr lang="zh-CN" altLang="en-US" dirty="0"/>
              <a:t>的网络层通信之间的区别和联系，感受到了计算机网络分层结构的魅力。</a:t>
            </a:r>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372945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网络路由实验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第二部分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838200" y="1245462"/>
            <a:ext cx="10567086" cy="646331"/>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了解</a:t>
            </a:r>
            <a:r>
              <a:rPr lang="en-US" altLang="zh-CN" sz="18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mOSPF</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路由机制和协议格式，掌握如何处理</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Hello</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LSU</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消息以及如何构建一致性链路状态数据库，最后使用</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Dijkstra</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算法计算最短路径，并根据最短路径生成路由表。</a:t>
            </a:r>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740868" y="1987099"/>
            <a:ext cx="10664418" cy="4154984"/>
          </a:xfrm>
          <a:prstGeom prst="rect">
            <a:avLst/>
          </a:prstGeom>
          <a:noFill/>
        </p:spPr>
        <p:txBody>
          <a:bodyPr wrap="square" rtlCol="0">
            <a:spAutoFit/>
          </a:bodyPr>
          <a:lstStyle/>
          <a:p>
            <a:pPr marL="457200" indent="304800" algn="just">
              <a:lnSpc>
                <a:spcPct val="150000"/>
              </a:lnSpc>
              <a:spcBef>
                <a:spcPts val="600"/>
              </a:spcBef>
              <a:spcAft>
                <a:spcPts val="600"/>
              </a:spcAft>
            </a:pPr>
            <a:r>
              <a:rPr lang="zh-CN" altLang="zh-CN" sz="1400" dirty="0">
                <a:solidFill>
                  <a:srgbClr val="101214"/>
                </a:solidFill>
                <a:effectLst/>
                <a:latin typeface="+mn-ea"/>
                <a:cs typeface="宋体" panose="02010600030101010101" pitchFamily="2" charset="-122"/>
              </a:rPr>
              <a:t>实现路由器生成和处理</a:t>
            </a:r>
            <a:r>
              <a:rPr lang="en-US" altLang="zh-CN" sz="1400" dirty="0" err="1">
                <a:solidFill>
                  <a:srgbClr val="101214"/>
                </a:solidFill>
                <a:effectLst/>
                <a:latin typeface="+mn-ea"/>
                <a:cs typeface="宋体" panose="02010600030101010101" pitchFamily="2" charset="-122"/>
              </a:rPr>
              <a:t>mOSPF</a:t>
            </a:r>
            <a:r>
              <a:rPr lang="en-US" altLang="zh-CN" sz="1400" dirty="0">
                <a:solidFill>
                  <a:srgbClr val="101214"/>
                </a:solidFill>
                <a:effectLst/>
                <a:latin typeface="+mn-ea"/>
                <a:cs typeface="宋体" panose="02010600030101010101" pitchFamily="2" charset="-122"/>
              </a:rPr>
              <a:t> Hello/LSU</a:t>
            </a:r>
            <a:r>
              <a:rPr lang="zh-CN" altLang="zh-CN" sz="1400" dirty="0">
                <a:solidFill>
                  <a:srgbClr val="101214"/>
                </a:solidFill>
                <a:effectLst/>
                <a:latin typeface="+mn-ea"/>
                <a:cs typeface="宋体" panose="02010600030101010101" pitchFamily="2" charset="-122"/>
              </a:rPr>
              <a:t>消息的相关操作，构建一致性链路状态数据库：</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运行网络拓扑</a:t>
            </a:r>
            <a:r>
              <a:rPr lang="en-US" altLang="zh-CN" sz="1400" dirty="0">
                <a:solidFill>
                  <a:srgbClr val="101214"/>
                </a:solidFill>
                <a:effectLst/>
                <a:latin typeface="+mn-ea"/>
                <a:cs typeface="宋体" panose="02010600030101010101" pitchFamily="2" charset="-122"/>
              </a:rPr>
              <a:t>(topo.py)</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在各个路由器节点上执行</a:t>
            </a:r>
            <a:r>
              <a:rPr lang="en-US" altLang="zh-CN" sz="1400" dirty="0">
                <a:solidFill>
                  <a:srgbClr val="101214"/>
                </a:solidFill>
                <a:effectLst/>
                <a:latin typeface="+mn-ea"/>
                <a:cs typeface="宋体" panose="02010600030101010101" pitchFamily="2" charset="-122"/>
              </a:rPr>
              <a:t>disable_arp.sh</a:t>
            </a:r>
            <a:r>
              <a:rPr lang="zh-CN" altLang="zh-CN" sz="1400" dirty="0">
                <a:solidFill>
                  <a:srgbClr val="101214"/>
                </a:solidFill>
                <a:effectLst/>
                <a:latin typeface="+mn-ea"/>
                <a:cs typeface="宋体" panose="02010600030101010101" pitchFamily="2" charset="-122"/>
              </a:rPr>
              <a:t>，</a:t>
            </a:r>
            <a:r>
              <a:rPr lang="en-US" altLang="zh-CN" sz="1400" dirty="0">
                <a:solidFill>
                  <a:srgbClr val="101214"/>
                </a:solidFill>
                <a:effectLst/>
                <a:latin typeface="+mn-ea"/>
                <a:cs typeface="宋体" panose="02010600030101010101" pitchFamily="2" charset="-122"/>
              </a:rPr>
              <a:t> disable_icmp.sh</a:t>
            </a:r>
            <a:r>
              <a:rPr lang="zh-CN" altLang="zh-CN" sz="1400" dirty="0">
                <a:solidFill>
                  <a:srgbClr val="101214"/>
                </a:solidFill>
                <a:effectLst/>
                <a:latin typeface="+mn-ea"/>
                <a:cs typeface="宋体" panose="02010600030101010101" pitchFamily="2" charset="-122"/>
              </a:rPr>
              <a:t>，</a:t>
            </a:r>
            <a:r>
              <a:rPr lang="en-US" altLang="zh-CN" sz="1400" dirty="0">
                <a:solidFill>
                  <a:srgbClr val="101214"/>
                </a:solidFill>
                <a:effectLst/>
                <a:latin typeface="+mn-ea"/>
                <a:cs typeface="宋体" panose="02010600030101010101" pitchFamily="2" charset="-122"/>
              </a:rPr>
              <a:t> disable_ip_forward.sh)</a:t>
            </a:r>
            <a:r>
              <a:rPr lang="zh-CN" altLang="zh-CN" sz="1400" dirty="0">
                <a:solidFill>
                  <a:srgbClr val="101214"/>
                </a:solidFill>
                <a:effectLst/>
                <a:latin typeface="+mn-ea"/>
                <a:cs typeface="宋体" panose="02010600030101010101" pitchFamily="2" charset="-122"/>
              </a:rPr>
              <a:t>，禁止协议栈的相应功能</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运行</a:t>
            </a:r>
            <a:r>
              <a:rPr lang="en-US" altLang="zh-CN" sz="1400" dirty="0">
                <a:solidFill>
                  <a:srgbClr val="101214"/>
                </a:solidFill>
                <a:effectLst/>
                <a:latin typeface="+mn-ea"/>
                <a:cs typeface="宋体" panose="02010600030101010101" pitchFamily="2" charset="-122"/>
              </a:rPr>
              <a:t>./</a:t>
            </a:r>
            <a:r>
              <a:rPr lang="en-US" altLang="zh-CN" sz="1400" dirty="0" err="1">
                <a:solidFill>
                  <a:srgbClr val="101214"/>
                </a:solidFill>
                <a:effectLst/>
                <a:latin typeface="+mn-ea"/>
                <a:cs typeface="宋体" panose="02010600030101010101" pitchFamily="2" charset="-122"/>
              </a:rPr>
              <a:t>mospfd</a:t>
            </a:r>
            <a:r>
              <a:rPr lang="zh-CN" altLang="zh-CN" sz="1400" dirty="0">
                <a:solidFill>
                  <a:srgbClr val="101214"/>
                </a:solidFill>
                <a:effectLst/>
                <a:latin typeface="+mn-ea"/>
                <a:cs typeface="宋体" panose="02010600030101010101" pitchFamily="2" charset="-122"/>
              </a:rPr>
              <a:t>，使得各个节点生成一致的链路状态数据库</a:t>
            </a:r>
            <a:endParaRPr lang="zh-CN" altLang="zh-CN" sz="1400" dirty="0">
              <a:solidFill>
                <a:srgbClr val="00000A"/>
              </a:solidFill>
              <a:effectLst/>
              <a:latin typeface="+mn-ea"/>
              <a:cs typeface="宋体" panose="02010600030101010101" pitchFamily="2" charset="-122"/>
            </a:endParaRPr>
          </a:p>
          <a:p>
            <a:pPr marL="457200" indent="304800" algn="just">
              <a:lnSpc>
                <a:spcPct val="150000"/>
              </a:lnSpc>
              <a:spcBef>
                <a:spcPts val="600"/>
              </a:spcBef>
              <a:spcAft>
                <a:spcPts val="600"/>
              </a:spcAft>
            </a:pPr>
            <a:r>
              <a:rPr lang="zh-CN" altLang="zh-CN" sz="1400" dirty="0">
                <a:solidFill>
                  <a:srgbClr val="101214"/>
                </a:solidFill>
                <a:effectLst/>
                <a:latin typeface="+mn-ea"/>
                <a:cs typeface="宋体" panose="02010600030101010101" pitchFamily="2" charset="-122"/>
              </a:rPr>
              <a:t>基于实验一，实现路由器计算路由表项的相关操作：</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运行实验运行网络拓扑</a:t>
            </a:r>
            <a:r>
              <a:rPr lang="en-US" altLang="zh-CN" sz="1400" dirty="0">
                <a:solidFill>
                  <a:srgbClr val="101214"/>
                </a:solidFill>
                <a:effectLst/>
                <a:latin typeface="+mn-ea"/>
                <a:cs typeface="宋体" panose="02010600030101010101" pitchFamily="2" charset="-122"/>
              </a:rPr>
              <a:t>(topo.py)</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在各个路由器节点上执行</a:t>
            </a:r>
            <a:r>
              <a:rPr lang="en-US" altLang="zh-CN" sz="1400" dirty="0">
                <a:solidFill>
                  <a:srgbClr val="101214"/>
                </a:solidFill>
                <a:effectLst/>
                <a:latin typeface="+mn-ea"/>
                <a:cs typeface="宋体" panose="02010600030101010101" pitchFamily="2" charset="-122"/>
              </a:rPr>
              <a:t>disable_arp.sh</a:t>
            </a:r>
            <a:r>
              <a:rPr lang="zh-CN" altLang="zh-CN" sz="1400" dirty="0">
                <a:solidFill>
                  <a:srgbClr val="101214"/>
                </a:solidFill>
                <a:effectLst/>
                <a:latin typeface="+mn-ea"/>
                <a:cs typeface="宋体" panose="02010600030101010101" pitchFamily="2" charset="-122"/>
              </a:rPr>
              <a:t>，</a:t>
            </a:r>
            <a:r>
              <a:rPr lang="en-US" altLang="zh-CN" sz="1400" dirty="0">
                <a:solidFill>
                  <a:srgbClr val="101214"/>
                </a:solidFill>
                <a:effectLst/>
                <a:latin typeface="+mn-ea"/>
                <a:cs typeface="宋体" panose="02010600030101010101" pitchFamily="2" charset="-122"/>
              </a:rPr>
              <a:t> disable_icmp.sh</a:t>
            </a:r>
            <a:r>
              <a:rPr lang="zh-CN" altLang="zh-CN" sz="1400" dirty="0">
                <a:solidFill>
                  <a:srgbClr val="101214"/>
                </a:solidFill>
                <a:effectLst/>
                <a:latin typeface="+mn-ea"/>
                <a:cs typeface="宋体" panose="02010600030101010101" pitchFamily="2" charset="-122"/>
              </a:rPr>
              <a:t>，</a:t>
            </a:r>
            <a:r>
              <a:rPr lang="en-US" altLang="zh-CN" sz="1400" dirty="0">
                <a:solidFill>
                  <a:srgbClr val="101214"/>
                </a:solidFill>
                <a:effectLst/>
                <a:latin typeface="+mn-ea"/>
                <a:cs typeface="宋体" panose="02010600030101010101" pitchFamily="2" charset="-122"/>
              </a:rPr>
              <a:t> disable_ip_forward.sh)</a:t>
            </a:r>
            <a:r>
              <a:rPr lang="zh-CN" altLang="zh-CN" sz="1400" dirty="0">
                <a:solidFill>
                  <a:srgbClr val="101214"/>
                </a:solidFill>
                <a:effectLst/>
                <a:latin typeface="+mn-ea"/>
                <a:cs typeface="宋体" panose="02010600030101010101" pitchFamily="2" charset="-122"/>
              </a:rPr>
              <a:t>，禁止协议栈的相应功能</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运行</a:t>
            </a:r>
            <a:r>
              <a:rPr lang="en-US" altLang="zh-CN" sz="1400" dirty="0">
                <a:solidFill>
                  <a:srgbClr val="101214"/>
                </a:solidFill>
                <a:effectLst/>
                <a:latin typeface="+mn-ea"/>
                <a:cs typeface="宋体" panose="02010600030101010101" pitchFamily="2" charset="-122"/>
              </a:rPr>
              <a:t>./</a:t>
            </a:r>
            <a:r>
              <a:rPr lang="en-US" altLang="zh-CN" sz="1400" dirty="0" err="1">
                <a:solidFill>
                  <a:srgbClr val="101214"/>
                </a:solidFill>
                <a:effectLst/>
                <a:latin typeface="+mn-ea"/>
                <a:cs typeface="宋体" panose="02010600030101010101" pitchFamily="2" charset="-122"/>
              </a:rPr>
              <a:t>mospfd</a:t>
            </a:r>
            <a:r>
              <a:rPr lang="zh-CN" altLang="zh-CN" sz="1400" dirty="0">
                <a:solidFill>
                  <a:srgbClr val="101214"/>
                </a:solidFill>
                <a:effectLst/>
                <a:latin typeface="+mn-ea"/>
                <a:cs typeface="宋体" panose="02010600030101010101" pitchFamily="2" charset="-122"/>
              </a:rPr>
              <a:t>，使得各个节点生成一致的链路状态数据库</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等待一段时间后，每个节点生成完整的路由表项</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在节点</a:t>
            </a:r>
            <a:r>
              <a:rPr lang="en-US" altLang="zh-CN" sz="1400" dirty="0">
                <a:solidFill>
                  <a:srgbClr val="101214"/>
                </a:solidFill>
                <a:effectLst/>
                <a:latin typeface="+mn-ea"/>
                <a:cs typeface="宋体" panose="02010600030101010101" pitchFamily="2" charset="-122"/>
              </a:rPr>
              <a:t>h1 </a:t>
            </a:r>
            <a:r>
              <a:rPr lang="zh-CN" altLang="zh-CN" sz="1400" dirty="0">
                <a:solidFill>
                  <a:srgbClr val="101214"/>
                </a:solidFill>
                <a:effectLst/>
                <a:latin typeface="+mn-ea"/>
                <a:cs typeface="宋体" panose="02010600030101010101" pitchFamily="2" charset="-122"/>
              </a:rPr>
              <a:t>上</a:t>
            </a:r>
            <a:r>
              <a:rPr lang="en-US" altLang="zh-CN" sz="1400" dirty="0">
                <a:solidFill>
                  <a:srgbClr val="101214"/>
                </a:solidFill>
                <a:effectLst/>
                <a:latin typeface="+mn-ea"/>
                <a:cs typeface="宋体" panose="02010600030101010101" pitchFamily="2" charset="-122"/>
              </a:rPr>
              <a:t>ping/traceroute</a:t>
            </a:r>
            <a:r>
              <a:rPr lang="zh-CN" altLang="zh-CN" sz="1400" dirty="0">
                <a:solidFill>
                  <a:srgbClr val="101214"/>
                </a:solidFill>
                <a:effectLst/>
                <a:latin typeface="+mn-ea"/>
                <a:cs typeface="宋体" panose="02010600030101010101" pitchFamily="2" charset="-122"/>
              </a:rPr>
              <a:t>节点</a:t>
            </a:r>
            <a:r>
              <a:rPr lang="en-US" altLang="zh-CN" sz="1400" dirty="0">
                <a:solidFill>
                  <a:srgbClr val="101214"/>
                </a:solidFill>
                <a:effectLst/>
                <a:latin typeface="+mn-ea"/>
                <a:cs typeface="宋体" panose="02010600030101010101" pitchFamily="2" charset="-122"/>
              </a:rPr>
              <a:t>h2</a:t>
            </a:r>
            <a:endParaRPr lang="zh-CN" altLang="zh-CN" sz="1400" dirty="0">
              <a:solidFill>
                <a:srgbClr val="00000A"/>
              </a:solidFill>
              <a:effectLst/>
              <a:latin typeface="+mn-ea"/>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400" dirty="0">
                <a:solidFill>
                  <a:srgbClr val="101214"/>
                </a:solidFill>
                <a:effectLst/>
                <a:latin typeface="+mn-ea"/>
                <a:cs typeface="宋体" panose="02010600030101010101" pitchFamily="2" charset="-122"/>
              </a:rPr>
              <a:t>关掉某节点或链路，等一段时间后，再次用</a:t>
            </a:r>
            <a:r>
              <a:rPr lang="en-US" altLang="zh-CN" sz="1400" dirty="0">
                <a:solidFill>
                  <a:srgbClr val="101214"/>
                </a:solidFill>
                <a:effectLst/>
                <a:latin typeface="+mn-ea"/>
                <a:cs typeface="宋体" panose="02010600030101010101" pitchFamily="2" charset="-122"/>
              </a:rPr>
              <a:t>h1</a:t>
            </a:r>
            <a:r>
              <a:rPr lang="zh-CN" altLang="zh-CN" sz="1400" dirty="0">
                <a:solidFill>
                  <a:srgbClr val="101214"/>
                </a:solidFill>
                <a:effectLst/>
                <a:latin typeface="+mn-ea"/>
                <a:cs typeface="宋体" panose="02010600030101010101" pitchFamily="2" charset="-122"/>
              </a:rPr>
              <a:t>去</a:t>
            </a:r>
            <a:r>
              <a:rPr lang="en-US" altLang="zh-CN" sz="1400" dirty="0">
                <a:solidFill>
                  <a:srgbClr val="101214"/>
                </a:solidFill>
                <a:effectLst/>
                <a:latin typeface="+mn-ea"/>
                <a:cs typeface="宋体" panose="02010600030101010101" pitchFamily="2" charset="-122"/>
              </a:rPr>
              <a:t>traceroute</a:t>
            </a:r>
            <a:r>
              <a:rPr lang="zh-CN" altLang="zh-CN" sz="1400" dirty="0">
                <a:solidFill>
                  <a:srgbClr val="101214"/>
                </a:solidFill>
                <a:effectLst/>
                <a:latin typeface="+mn-ea"/>
                <a:cs typeface="宋体" panose="02010600030101010101" pitchFamily="2" charset="-122"/>
              </a:rPr>
              <a:t>节点</a:t>
            </a:r>
            <a:r>
              <a:rPr lang="en-US" altLang="zh-CN" sz="1400" dirty="0">
                <a:solidFill>
                  <a:srgbClr val="101214"/>
                </a:solidFill>
                <a:effectLst/>
                <a:latin typeface="+mn-ea"/>
                <a:cs typeface="宋体" panose="02010600030101010101" pitchFamily="2" charset="-122"/>
              </a:rPr>
              <a:t>h2</a:t>
            </a:r>
            <a:endParaRPr lang="zh-CN" altLang="zh-CN" sz="1400" dirty="0">
              <a:solidFill>
                <a:srgbClr val="00000A"/>
              </a:solidFill>
              <a:effectLst/>
              <a:latin typeface="+mn-ea"/>
              <a:cs typeface="宋体" panose="02010600030101010101" pitchFamily="2" charset="-122"/>
            </a:endParaRPr>
          </a:p>
          <a:p>
            <a:endParaRPr lang="zh-CN" altLang="en-US" dirty="0"/>
          </a:p>
        </p:txBody>
      </p:sp>
    </p:spTree>
    <p:extLst>
      <p:ext uri="{BB962C8B-B14F-4D97-AF65-F5344CB8AC3E}">
        <p14:creationId xmlns:p14="http://schemas.microsoft.com/office/powerpoint/2010/main" val="121318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链路邻居的发现</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073127" y="1854200"/>
            <a:ext cx="105387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000000"/>
                </a:solidFill>
                <a:effectLst/>
                <a:uLnTx/>
                <a:uFillTx/>
                <a:latin typeface="+mn-ea"/>
                <a:cs typeface="+mn-cs"/>
              </a:rPr>
              <a:t>发送</a:t>
            </a:r>
            <a:r>
              <a:rPr kumimoji="0" lang="en-US" altLang="zh-CN" sz="1800" b="0" i="0" u="none" strike="noStrike" kern="1200" cap="none" spc="0" normalizeH="0" baseline="0" noProof="0" dirty="0">
                <a:ln>
                  <a:noFill/>
                </a:ln>
                <a:solidFill>
                  <a:srgbClr val="000000"/>
                </a:solidFill>
                <a:effectLst/>
                <a:uLnTx/>
                <a:uFillTx/>
                <a:latin typeface="+mn-ea"/>
                <a:cs typeface="+mn-cs"/>
              </a:rPr>
              <a:t>hello</a:t>
            </a:r>
            <a:r>
              <a:rPr kumimoji="0" lang="zh-CN" altLang="en-US" sz="1800" b="0" i="0" u="none" strike="noStrike" kern="1200" cap="none" spc="0" normalizeH="0" baseline="0" noProof="0" dirty="0">
                <a:ln>
                  <a:noFill/>
                </a:ln>
                <a:solidFill>
                  <a:srgbClr val="000000"/>
                </a:solidFill>
                <a:effectLst/>
                <a:uLnTx/>
                <a:uFillTx/>
                <a:latin typeface="+mn-ea"/>
                <a:cs typeface="+mn-cs"/>
              </a:rPr>
              <a:t>消息时并不清楚哪个端口有邻居节点，因此</a:t>
            </a:r>
            <a:r>
              <a:rPr kumimoji="0" lang="zh-CN" altLang="en-US" sz="1800" b="0" i="0" u="none" strike="noStrike" kern="1200" cap="none" spc="0" normalizeH="0" baseline="0" noProof="0" dirty="0">
                <a:ln>
                  <a:noFill/>
                </a:ln>
                <a:solidFill>
                  <a:srgbClr val="FF0000"/>
                </a:solidFill>
                <a:effectLst/>
                <a:uLnTx/>
                <a:uFillTx/>
                <a:latin typeface="+mn-ea"/>
                <a:cs typeface="+mn-cs"/>
              </a:rPr>
              <a:t>无差别向所有端口发送即可</a:t>
            </a:r>
            <a:r>
              <a:rPr kumimoji="0" lang="zh-CN" altLang="en-US" sz="1800" b="0" i="0" u="none" strike="noStrike" kern="1200" cap="none" spc="0" normalizeH="0" baseline="0" noProof="0" dirty="0">
                <a:ln>
                  <a:noFill/>
                </a:ln>
                <a:solidFill>
                  <a:srgbClr val="000000"/>
                </a:solidFill>
                <a:effectLst/>
                <a:uLnTx/>
                <a:uFillTx/>
                <a:latin typeface="+mn-ea"/>
                <a:cs typeface="+mn-cs"/>
              </a:rPr>
              <a:t>，表明节点存在且有效</a:t>
            </a:r>
            <a:r>
              <a:rPr lang="zh-CN" altLang="en-US" dirty="0">
                <a:solidFill>
                  <a:srgbClr val="000000"/>
                </a:solidFill>
                <a:latin typeface="+mn-ea"/>
              </a:rPr>
              <a:t>。</a:t>
            </a:r>
            <a:r>
              <a:rPr lang="en-US" altLang="zh-CN" sz="1800" kern="0" dirty="0">
                <a:solidFill>
                  <a:srgbClr val="FF0000"/>
                </a:solidFill>
                <a:effectLst/>
                <a:latin typeface="+mn-ea"/>
                <a:cs typeface="宋体" panose="02010600030101010101" pitchFamily="2" charset="-122"/>
              </a:rPr>
              <a:t>Hello</a:t>
            </a:r>
            <a:r>
              <a:rPr lang="zh-CN" altLang="zh-CN" sz="1800" kern="0" dirty="0">
                <a:solidFill>
                  <a:srgbClr val="FF0000"/>
                </a:solidFill>
                <a:effectLst/>
                <a:latin typeface="+mn-ea"/>
                <a:cs typeface="宋体" panose="02010600030101010101" pitchFamily="2" charset="-122"/>
              </a:rPr>
              <a:t>消息采用组播扩散</a:t>
            </a:r>
            <a:r>
              <a:rPr lang="zh-CN" altLang="zh-CN" sz="1800" kern="0" dirty="0">
                <a:solidFill>
                  <a:srgbClr val="101214"/>
                </a:solidFill>
                <a:effectLst/>
                <a:latin typeface="+mn-ea"/>
                <a:cs typeface="宋体" panose="02010600030101010101" pitchFamily="2" charset="-122"/>
              </a:rPr>
              <a:t>， 目的</a:t>
            </a:r>
            <a:r>
              <a:rPr lang="en-US" altLang="zh-CN" sz="1800" kern="0" dirty="0">
                <a:solidFill>
                  <a:srgbClr val="101214"/>
                </a:solidFill>
                <a:effectLst/>
                <a:latin typeface="+mn-ea"/>
                <a:cs typeface="宋体" panose="02010600030101010101" pitchFamily="2" charset="-122"/>
              </a:rPr>
              <a:t>IP</a:t>
            </a:r>
            <a:r>
              <a:rPr lang="zh-CN" altLang="zh-CN" sz="1800" kern="0" dirty="0">
                <a:solidFill>
                  <a:srgbClr val="101214"/>
                </a:solidFill>
                <a:effectLst/>
                <a:latin typeface="+mn-ea"/>
                <a:cs typeface="宋体" panose="02010600030101010101" pitchFamily="2" charset="-122"/>
              </a:rPr>
              <a:t>地址</a:t>
            </a:r>
            <a:r>
              <a:rPr lang="en-US" altLang="zh-CN" sz="1800" kern="0" dirty="0">
                <a:solidFill>
                  <a:srgbClr val="101214"/>
                </a:solidFill>
                <a:effectLst/>
                <a:latin typeface="+mn-ea"/>
                <a:cs typeface="宋体" panose="02010600030101010101" pitchFamily="2" charset="-122"/>
              </a:rPr>
              <a:t>224.0.0.5</a:t>
            </a:r>
            <a:r>
              <a:rPr lang="zh-CN" altLang="zh-CN" sz="1800" kern="0" dirty="0">
                <a:solidFill>
                  <a:srgbClr val="101214"/>
                </a:solidFill>
                <a:effectLst/>
                <a:latin typeface="+mn-ea"/>
                <a:cs typeface="宋体" panose="02010600030101010101" pitchFamily="2" charset="-122"/>
              </a:rPr>
              <a:t>， 目的</a:t>
            </a:r>
            <a:r>
              <a:rPr lang="en-US" altLang="zh-CN" sz="1800" kern="0" dirty="0">
                <a:solidFill>
                  <a:srgbClr val="101214"/>
                </a:solidFill>
                <a:effectLst/>
                <a:latin typeface="+mn-ea"/>
                <a:cs typeface="宋体" panose="02010600030101010101" pitchFamily="2" charset="-122"/>
              </a:rPr>
              <a:t>MAC</a:t>
            </a:r>
            <a:r>
              <a:rPr lang="zh-CN" altLang="zh-CN" sz="1800" kern="0" dirty="0">
                <a:solidFill>
                  <a:srgbClr val="101214"/>
                </a:solidFill>
                <a:effectLst/>
                <a:latin typeface="+mn-ea"/>
                <a:cs typeface="宋体" panose="02010600030101010101" pitchFamily="2" charset="-122"/>
              </a:rPr>
              <a:t>地址为</a:t>
            </a:r>
            <a:r>
              <a:rPr lang="en-US" altLang="zh-CN" sz="1800" kern="0" dirty="0">
                <a:solidFill>
                  <a:srgbClr val="101214"/>
                </a:solidFill>
                <a:effectLst/>
                <a:latin typeface="+mn-ea"/>
                <a:cs typeface="宋体" panose="02010600030101010101" pitchFamily="2" charset="-122"/>
              </a:rPr>
              <a:t>01</a:t>
            </a:r>
            <a:r>
              <a:rPr lang="en-US" altLang="zh-CN" kern="0" dirty="0">
                <a:solidFill>
                  <a:srgbClr val="101214"/>
                </a:solidFill>
                <a:latin typeface="+mn-ea"/>
                <a:cs typeface="宋体" panose="02010600030101010101" pitchFamily="2" charset="-122"/>
              </a:rPr>
              <a:t>:</a:t>
            </a:r>
            <a:r>
              <a:rPr lang="en-US" altLang="zh-CN" sz="1800" kern="0" dirty="0">
                <a:solidFill>
                  <a:srgbClr val="101214"/>
                </a:solidFill>
                <a:effectLst/>
                <a:latin typeface="+mn-ea"/>
                <a:cs typeface="宋体" panose="02010600030101010101" pitchFamily="2" charset="-122"/>
              </a:rPr>
              <a:t>00</a:t>
            </a:r>
            <a:r>
              <a:rPr lang="en-US" altLang="zh-CN" kern="0" dirty="0">
                <a:solidFill>
                  <a:srgbClr val="101214"/>
                </a:solidFill>
                <a:latin typeface="+mn-ea"/>
                <a:cs typeface="宋体" panose="02010600030101010101" pitchFamily="2" charset="-122"/>
              </a:rPr>
              <a:t>:</a:t>
            </a:r>
            <a:r>
              <a:rPr lang="en-US" altLang="zh-CN" sz="1800" kern="0" dirty="0">
                <a:solidFill>
                  <a:srgbClr val="101214"/>
                </a:solidFill>
                <a:effectLst/>
                <a:latin typeface="+mn-ea"/>
                <a:cs typeface="宋体" panose="02010600030101010101" pitchFamily="2" charset="-122"/>
              </a:rPr>
              <a:t>5E</a:t>
            </a:r>
            <a:r>
              <a:rPr lang="en-US" altLang="zh-CN" kern="0" dirty="0">
                <a:solidFill>
                  <a:srgbClr val="101214"/>
                </a:solidFill>
                <a:latin typeface="+mn-ea"/>
                <a:cs typeface="宋体" panose="02010600030101010101" pitchFamily="2" charset="-122"/>
              </a:rPr>
              <a:t>:</a:t>
            </a:r>
            <a:r>
              <a:rPr lang="en-US" altLang="zh-CN" sz="1800" kern="0" dirty="0">
                <a:solidFill>
                  <a:srgbClr val="101214"/>
                </a:solidFill>
                <a:effectLst/>
                <a:latin typeface="+mn-ea"/>
                <a:cs typeface="宋体" panose="02010600030101010101" pitchFamily="2" charset="-122"/>
              </a:rPr>
              <a:t>00</a:t>
            </a:r>
            <a:r>
              <a:rPr lang="en-US" altLang="zh-CN" kern="0" dirty="0">
                <a:solidFill>
                  <a:srgbClr val="101214"/>
                </a:solidFill>
                <a:latin typeface="+mn-ea"/>
                <a:cs typeface="宋体" panose="02010600030101010101" pitchFamily="2" charset="-122"/>
              </a:rPr>
              <a:t>:</a:t>
            </a:r>
            <a:r>
              <a:rPr lang="en-US" altLang="zh-CN" sz="1800" kern="0" dirty="0">
                <a:solidFill>
                  <a:srgbClr val="101214"/>
                </a:solidFill>
                <a:effectLst/>
                <a:latin typeface="+mn-ea"/>
                <a:cs typeface="宋体" panose="02010600030101010101" pitchFamily="2" charset="-122"/>
              </a:rPr>
              <a:t>00:05</a:t>
            </a:r>
            <a:endParaRPr kumimoji="0" lang="zh-CN" altLang="en-US" sz="1800" b="0" i="0" u="none" strike="noStrike" kern="1200" cap="none" spc="0" normalizeH="0" baseline="0" noProof="0" dirty="0">
              <a:ln>
                <a:noFill/>
              </a:ln>
              <a:solidFill>
                <a:srgbClr val="000000"/>
              </a:solidFill>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Hello</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消息发送</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572346" y="3257876"/>
            <a:ext cx="10864970" cy="923330"/>
          </a:xfrm>
          <a:prstGeom prst="rect">
            <a:avLst/>
          </a:prstGeom>
          <a:noFill/>
        </p:spPr>
        <p:txBody>
          <a:bodyPr wrap="square" rtlCol="0">
            <a:spAutoFit/>
          </a:bodyPr>
          <a:lstStyle/>
          <a:p>
            <a:pPr marL="685800" indent="304800" algn="just">
              <a:spcBef>
                <a:spcPts val="600"/>
              </a:spcBef>
              <a:spcAft>
                <a:spcPts val="600"/>
              </a:spcAft>
            </a:pPr>
            <a:r>
              <a:rPr lang="zh-CN" altLang="en-US" sz="1800" dirty="0">
                <a:solidFill>
                  <a:srgbClr val="101214"/>
                </a:solidFill>
                <a:effectLst/>
                <a:latin typeface="+mn-ea"/>
                <a:cs typeface="宋体" panose="02010600030101010101" pitchFamily="2" charset="-122"/>
              </a:rPr>
              <a:t>处理 </a:t>
            </a:r>
            <a:r>
              <a:rPr lang="en-US" altLang="zh-CN" sz="1800" dirty="0">
                <a:solidFill>
                  <a:srgbClr val="101214"/>
                </a:solidFill>
                <a:effectLst/>
                <a:latin typeface="+mn-ea"/>
                <a:cs typeface="宋体" panose="02010600030101010101" pitchFamily="2" charset="-122"/>
              </a:rPr>
              <a:t>hello </a:t>
            </a:r>
            <a:r>
              <a:rPr lang="zh-CN" altLang="en-US" sz="1800" dirty="0">
                <a:solidFill>
                  <a:srgbClr val="101214"/>
                </a:solidFill>
                <a:effectLst/>
                <a:latin typeface="+mn-ea"/>
                <a:cs typeface="宋体" panose="02010600030101010101" pitchFamily="2" charset="-122"/>
              </a:rPr>
              <a:t>消息的逻辑较为简单，提取消息中 </a:t>
            </a:r>
            <a:r>
              <a:rPr lang="en-US" altLang="zh-CN" sz="1800" dirty="0">
                <a:solidFill>
                  <a:srgbClr val="101214"/>
                </a:solidFill>
                <a:effectLst/>
                <a:latin typeface="+mn-ea"/>
                <a:cs typeface="宋体" panose="02010600030101010101" pitchFamily="2" charset="-122"/>
              </a:rPr>
              <a:t>rid</a:t>
            </a:r>
            <a:r>
              <a:rPr lang="zh-CN" altLang="en-US" sz="1800" dirty="0">
                <a:solidFill>
                  <a:srgbClr val="101214"/>
                </a:solidFill>
                <a:effectLst/>
                <a:latin typeface="+mn-ea"/>
                <a:cs typeface="宋体" panose="02010600030101010101" pitchFamily="2" charset="-122"/>
              </a:rPr>
              <a:t>，查找邻居列表是否存在该节点。</a:t>
            </a:r>
            <a:r>
              <a:rPr lang="zh-CN" altLang="en-US" sz="1800" dirty="0">
                <a:solidFill>
                  <a:srgbClr val="FF0000"/>
                </a:solidFill>
                <a:effectLst/>
                <a:latin typeface="+mn-ea"/>
                <a:cs typeface="宋体" panose="02010600030101010101" pitchFamily="2" charset="-122"/>
              </a:rPr>
              <a:t>如果已经存在，更新存活时间和其他数据项；如果不存在，那么添加该节点。</a:t>
            </a:r>
            <a:r>
              <a:rPr lang="zh-CN" altLang="en-US" sz="1800" dirty="0">
                <a:solidFill>
                  <a:srgbClr val="101214"/>
                </a:solidFill>
                <a:effectLst/>
                <a:latin typeface="+mn-ea"/>
                <a:cs typeface="宋体" panose="02010600030101010101" pitchFamily="2" charset="-122"/>
              </a:rPr>
              <a:t>添加节点后，本路由器的邻居列表改变，因此还需要</a:t>
            </a:r>
            <a:r>
              <a:rPr lang="zh-CN" altLang="en-US" sz="1800" dirty="0">
                <a:solidFill>
                  <a:srgbClr val="FF0000"/>
                </a:solidFill>
                <a:effectLst/>
                <a:latin typeface="+mn-ea"/>
                <a:cs typeface="宋体" panose="02010600030101010101" pitchFamily="2" charset="-122"/>
              </a:rPr>
              <a:t>发送</a:t>
            </a:r>
            <a:r>
              <a:rPr lang="en-US" altLang="zh-CN" sz="1800" dirty="0">
                <a:solidFill>
                  <a:srgbClr val="FF0000"/>
                </a:solidFill>
                <a:effectLst/>
                <a:latin typeface="+mn-ea"/>
                <a:cs typeface="宋体" panose="02010600030101010101" pitchFamily="2" charset="-122"/>
              </a:rPr>
              <a:t>LSU</a:t>
            </a:r>
            <a:r>
              <a:rPr lang="zh-CN" altLang="en-US" sz="1800" dirty="0">
                <a:solidFill>
                  <a:srgbClr val="FF0000"/>
                </a:solidFill>
                <a:effectLst/>
                <a:latin typeface="+mn-ea"/>
                <a:cs typeface="宋体" panose="02010600030101010101" pitchFamily="2" charset="-122"/>
              </a:rPr>
              <a:t>消息</a:t>
            </a:r>
            <a:r>
              <a:rPr lang="zh-CN" altLang="en-US" sz="1800" dirty="0">
                <a:solidFill>
                  <a:srgbClr val="101214"/>
                </a:solidFill>
                <a:effectLst/>
                <a:latin typeface="+mn-ea"/>
                <a:cs typeface="宋体" panose="02010600030101010101" pitchFamily="2" charset="-122"/>
              </a:rPr>
              <a:t>。最后值得注意的是，</a:t>
            </a:r>
            <a:r>
              <a:rPr lang="en-US" altLang="zh-CN" sz="1800" dirty="0">
                <a:solidFill>
                  <a:srgbClr val="FF0000"/>
                </a:solidFill>
                <a:effectLst/>
                <a:latin typeface="+mn-ea"/>
                <a:cs typeface="宋体" panose="02010600030101010101" pitchFamily="2" charset="-122"/>
              </a:rPr>
              <a:t>Hello</a:t>
            </a:r>
            <a:r>
              <a:rPr lang="zh-CN" altLang="en-US" sz="1800" dirty="0">
                <a:solidFill>
                  <a:srgbClr val="FF0000"/>
                </a:solidFill>
                <a:effectLst/>
                <a:latin typeface="+mn-ea"/>
                <a:cs typeface="宋体" panose="02010600030101010101" pitchFamily="2" charset="-122"/>
              </a:rPr>
              <a:t>消息并不需要转发</a:t>
            </a:r>
            <a:r>
              <a:rPr lang="zh-CN" altLang="zh-CN"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2853422"/>
            <a:ext cx="4667250" cy="369332"/>
          </a:xfrm>
          <a:prstGeom prst="rect">
            <a:avLst/>
          </a:prstGeom>
          <a:noFill/>
        </p:spPr>
        <p:txBody>
          <a:bodyPr wrap="square" rtlCol="0">
            <a:spAutoFit/>
          </a:bodyPr>
          <a:lstStyle/>
          <a:p>
            <a:pPr marL="457200" indent="-457200">
              <a:buFont typeface="+mj-lt"/>
              <a:buAutoNum type="arabicPeriod" startAt="2"/>
              <a:defRPr/>
            </a:pPr>
            <a:r>
              <a:rPr lang="en-US" altLang="zh-CN" sz="1800" b="1" dirty="0">
                <a:solidFill>
                  <a:srgbClr val="101214"/>
                </a:solidFill>
                <a:effectLst/>
                <a:latin typeface="+mn-ea"/>
                <a:cs typeface="宋体" panose="02010600030101010101" pitchFamily="2" charset="-122"/>
              </a:rPr>
              <a:t>Hello</a:t>
            </a:r>
            <a:r>
              <a:rPr lang="zh-CN" altLang="zh-CN" sz="1800" b="1" dirty="0">
                <a:solidFill>
                  <a:srgbClr val="101214"/>
                </a:solidFill>
                <a:effectLst/>
                <a:latin typeface="+mn-ea"/>
                <a:cs typeface="宋体" panose="02010600030101010101" pitchFamily="2" charset="-122"/>
              </a:rPr>
              <a:t>消息处理</a:t>
            </a:r>
            <a:endParaRPr lang="zh-CN" altLang="zh-CN" sz="1800" dirty="0">
              <a:solidFill>
                <a:srgbClr val="00000A"/>
              </a:solidFill>
              <a:effectLst/>
              <a:latin typeface="+mn-ea"/>
              <a:cs typeface="宋体" panose="02010600030101010101" pitchFamily="2" charset="-122"/>
            </a:endParaRPr>
          </a:p>
        </p:txBody>
      </p:sp>
      <p:sp>
        <p:nvSpPr>
          <p:cNvPr id="4" name="文本框 3">
            <a:extLst>
              <a:ext uri="{FF2B5EF4-FFF2-40B4-BE49-F238E27FC236}">
                <a16:creationId xmlns:a16="http://schemas.microsoft.com/office/drawing/2014/main" id="{A7F459A4-F29D-8E38-69FB-B1AC808454EC}"/>
              </a:ext>
            </a:extLst>
          </p:cNvPr>
          <p:cNvSpPr txBox="1"/>
          <p:nvPr/>
        </p:nvSpPr>
        <p:spPr>
          <a:xfrm>
            <a:off x="754684" y="4395957"/>
            <a:ext cx="4667250" cy="369332"/>
          </a:xfrm>
          <a:prstGeom prst="rect">
            <a:avLst/>
          </a:prstGeom>
          <a:noFill/>
        </p:spPr>
        <p:txBody>
          <a:bodyPr wrap="square" rtlCol="0">
            <a:spAutoFit/>
          </a:bodyPr>
          <a:lstStyle/>
          <a:p>
            <a:pPr>
              <a:defRPr/>
            </a:pPr>
            <a:r>
              <a:rPr lang="en-US" altLang="zh-CN" sz="1800" b="1" dirty="0">
                <a:solidFill>
                  <a:srgbClr val="101214"/>
                </a:solidFill>
                <a:effectLst/>
                <a:latin typeface="+mn-ea"/>
                <a:cs typeface="宋体" panose="02010600030101010101" pitchFamily="2" charset="-122"/>
              </a:rPr>
              <a:t>3.   </a:t>
            </a:r>
            <a:r>
              <a:rPr lang="zh-CN" altLang="en-US" sz="1800" b="1" dirty="0">
                <a:solidFill>
                  <a:srgbClr val="101214"/>
                </a:solidFill>
                <a:effectLst/>
                <a:latin typeface="+mn-ea"/>
                <a:cs typeface="宋体" panose="02010600030101010101" pitchFamily="2" charset="-122"/>
              </a:rPr>
              <a:t>邻居信息更新检查</a:t>
            </a:r>
            <a:endParaRPr lang="zh-CN" altLang="zh-CN" sz="1800" dirty="0">
              <a:solidFill>
                <a:srgbClr val="00000A"/>
              </a:solidFill>
              <a:effectLst/>
              <a:latin typeface="+mn-ea"/>
              <a:cs typeface="宋体" panose="02010600030101010101" pitchFamily="2" charset="-122"/>
            </a:endParaRPr>
          </a:p>
        </p:txBody>
      </p:sp>
      <p:sp>
        <p:nvSpPr>
          <p:cNvPr id="5" name="文本框 4">
            <a:extLst>
              <a:ext uri="{FF2B5EF4-FFF2-40B4-BE49-F238E27FC236}">
                <a16:creationId xmlns:a16="http://schemas.microsoft.com/office/drawing/2014/main" id="{D7627AAE-3DF3-0102-76FB-2F90722C5F39}"/>
              </a:ext>
            </a:extLst>
          </p:cNvPr>
          <p:cNvSpPr txBox="1"/>
          <p:nvPr/>
        </p:nvSpPr>
        <p:spPr>
          <a:xfrm>
            <a:off x="572346" y="4843660"/>
            <a:ext cx="10864970" cy="923330"/>
          </a:xfrm>
          <a:prstGeom prst="rect">
            <a:avLst/>
          </a:prstGeom>
          <a:noFill/>
        </p:spPr>
        <p:txBody>
          <a:bodyPr wrap="square" rtlCol="0">
            <a:spAutoFit/>
          </a:bodyPr>
          <a:lstStyle/>
          <a:p>
            <a:pPr marL="685800" indent="304800" algn="just">
              <a:spcBef>
                <a:spcPts val="600"/>
              </a:spcBef>
              <a:spcAft>
                <a:spcPts val="600"/>
              </a:spcAft>
            </a:pPr>
            <a:r>
              <a:rPr lang="zh-CN" altLang="en-US" sz="1800" dirty="0">
                <a:solidFill>
                  <a:srgbClr val="FF0000"/>
                </a:solidFill>
                <a:effectLst/>
                <a:latin typeface="+mn-ea"/>
                <a:cs typeface="宋体" panose="02010600030101010101" pitchFamily="2" charset="-122"/>
              </a:rPr>
              <a:t>检查邻居列表的存活时间</a:t>
            </a:r>
            <a:r>
              <a:rPr lang="zh-CN" altLang="en-US" sz="1800" dirty="0">
                <a:solidFill>
                  <a:srgbClr val="101214"/>
                </a:solidFill>
                <a:effectLst/>
                <a:latin typeface="+mn-ea"/>
                <a:cs typeface="宋体" panose="02010600030101010101" pitchFamily="2" charset="-122"/>
              </a:rPr>
              <a:t>，如果列表中的节点存未更新时间超过了</a:t>
            </a:r>
            <a:r>
              <a:rPr lang="zh-CN" altLang="en-US" dirty="0">
                <a:solidFill>
                  <a:srgbClr val="101214"/>
                </a:solidFill>
                <a:latin typeface="+mn-ea"/>
                <a:cs typeface="宋体" panose="02010600030101010101" pitchFamily="2" charset="-122"/>
              </a:rPr>
              <a:t>最大时间</a:t>
            </a:r>
            <a:r>
              <a:rPr lang="zh-CN" altLang="en-US" sz="1800" dirty="0">
                <a:solidFill>
                  <a:srgbClr val="101214"/>
                </a:solidFill>
                <a:effectLst/>
                <a:latin typeface="+mn-ea"/>
                <a:cs typeface="宋体" panose="02010600030101010101" pitchFamily="2" charset="-122"/>
              </a:rPr>
              <a:t>，则将其删除；否则，则更新其未更新的时间。需要注意一点是，</a:t>
            </a:r>
            <a:r>
              <a:rPr lang="zh-CN" altLang="en-US" sz="1800" dirty="0">
                <a:solidFill>
                  <a:srgbClr val="FF0000"/>
                </a:solidFill>
                <a:effectLst/>
                <a:latin typeface="+mn-ea"/>
                <a:cs typeface="宋体" panose="02010600030101010101" pitchFamily="2" charset="-122"/>
              </a:rPr>
              <a:t>如果进行了删除操作</a:t>
            </a:r>
            <a:r>
              <a:rPr lang="zh-CN" altLang="en-US" sz="1800" dirty="0">
                <a:solidFill>
                  <a:srgbClr val="101214"/>
                </a:solidFill>
                <a:effectLst/>
                <a:latin typeface="+mn-ea"/>
                <a:cs typeface="宋体" panose="02010600030101010101" pitchFamily="2" charset="-122"/>
              </a:rPr>
              <a:t>，说明本路由器的邻居列表改变，因此还</a:t>
            </a:r>
            <a:r>
              <a:rPr lang="zh-CN" altLang="en-US" sz="1800" dirty="0">
                <a:solidFill>
                  <a:srgbClr val="FF0000"/>
                </a:solidFill>
                <a:effectLst/>
                <a:latin typeface="+mn-ea"/>
                <a:cs typeface="宋体" panose="02010600030101010101" pitchFamily="2" charset="-122"/>
              </a:rPr>
              <a:t>需要发送</a:t>
            </a:r>
            <a:r>
              <a:rPr lang="en-US" altLang="zh-CN" sz="1800" dirty="0">
                <a:solidFill>
                  <a:srgbClr val="FF0000"/>
                </a:solidFill>
                <a:effectLst/>
                <a:latin typeface="+mn-ea"/>
                <a:cs typeface="宋体" panose="02010600030101010101" pitchFamily="2" charset="-122"/>
              </a:rPr>
              <a:t>LSU</a:t>
            </a:r>
            <a:r>
              <a:rPr lang="zh-CN" altLang="en-US" sz="1800" dirty="0">
                <a:solidFill>
                  <a:srgbClr val="FF0000"/>
                </a:solidFill>
                <a:effectLst/>
                <a:latin typeface="+mn-ea"/>
                <a:cs typeface="宋体" panose="02010600030101010101" pitchFamily="2" charset="-122"/>
              </a:rPr>
              <a:t>消息</a:t>
            </a:r>
            <a:r>
              <a:rPr lang="zh-CN" altLang="en-US" sz="1800" dirty="0">
                <a:solidFill>
                  <a:srgbClr val="101214"/>
                </a:solidFill>
                <a:effectLst/>
                <a:latin typeface="+mn-ea"/>
                <a:cs typeface="宋体" panose="02010600030101010101" pitchFamily="2" charset="-122"/>
              </a:rPr>
              <a:t>。</a:t>
            </a:r>
          </a:p>
        </p:txBody>
      </p:sp>
    </p:spTree>
    <p:extLst>
      <p:ext uri="{BB962C8B-B14F-4D97-AF65-F5344CB8AC3E}">
        <p14:creationId xmlns:p14="http://schemas.microsoft.com/office/powerpoint/2010/main" val="80186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链路状态扩散</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146175" y="1421653"/>
            <a:ext cx="9899650" cy="1631216"/>
          </a:xfrm>
          <a:prstGeom prst="rect">
            <a:avLst/>
          </a:prstGeom>
          <a:noFill/>
        </p:spPr>
        <p:txBody>
          <a:bodyPr wrap="square" rtlCol="0">
            <a:spAutoFit/>
          </a:bodyPr>
          <a:lstStyle/>
          <a:p>
            <a:pPr>
              <a:defRPr/>
            </a:pP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zh-CN" altLang="en-US" sz="1600" dirty="0">
                <a:solidFill>
                  <a:srgbClr val="101214"/>
                </a:solidFill>
                <a:effectLst/>
                <a:latin typeface="+mn-ea"/>
                <a:cs typeface="宋体" panose="02010600030101010101" pitchFamily="2" charset="-122"/>
              </a:rPr>
              <a:t>路由节点</a:t>
            </a:r>
            <a:r>
              <a:rPr lang="zh-CN" altLang="en-US" sz="1600" dirty="0">
                <a:solidFill>
                  <a:srgbClr val="FF0000"/>
                </a:solidFill>
                <a:effectLst/>
                <a:latin typeface="+mn-ea"/>
                <a:cs typeface="宋体" panose="02010600030101010101" pitchFamily="2" charset="-122"/>
              </a:rPr>
              <a:t>每隔一定时间间隔发送一次</a:t>
            </a:r>
            <a:r>
              <a:rPr lang="en-US" altLang="zh-CN" sz="1600" dirty="0">
                <a:solidFill>
                  <a:srgbClr val="FF0000"/>
                </a:solidFill>
                <a:effectLst/>
                <a:latin typeface="+mn-ea"/>
                <a:cs typeface="宋体" panose="02010600030101010101" pitchFamily="2" charset="-122"/>
              </a:rPr>
              <a:t>LSU</a:t>
            </a:r>
            <a:r>
              <a:rPr lang="zh-CN" altLang="en-US" sz="1600" dirty="0">
                <a:solidFill>
                  <a:srgbClr val="FF0000"/>
                </a:solidFill>
                <a:effectLst/>
                <a:latin typeface="+mn-ea"/>
                <a:cs typeface="宋体" panose="02010600030101010101" pitchFamily="2" charset="-122"/>
              </a:rPr>
              <a:t>消息</a:t>
            </a:r>
            <a:r>
              <a:rPr lang="zh-CN" altLang="en-US" sz="1600" dirty="0">
                <a:solidFill>
                  <a:srgbClr val="101214"/>
                </a:solidFill>
                <a:effectLst/>
                <a:latin typeface="+mn-ea"/>
                <a:cs typeface="宋体" panose="02010600030101010101" pitchFamily="2" charset="-122"/>
              </a:rPr>
              <a:t>，每次向每个有邻居的端口发送的</a:t>
            </a:r>
            <a:r>
              <a:rPr lang="en-US" altLang="zh-CN" sz="1600" dirty="0">
                <a:solidFill>
                  <a:srgbClr val="101214"/>
                </a:solidFill>
                <a:effectLst/>
                <a:latin typeface="+mn-ea"/>
                <a:cs typeface="宋体" panose="02010600030101010101" pitchFamily="2" charset="-122"/>
              </a:rPr>
              <a:t>LSU</a:t>
            </a:r>
            <a:r>
              <a:rPr lang="zh-CN" altLang="en-US" sz="1600" dirty="0">
                <a:solidFill>
                  <a:srgbClr val="101214"/>
                </a:solidFill>
                <a:effectLst/>
                <a:latin typeface="+mn-ea"/>
                <a:cs typeface="宋体" panose="02010600030101010101" pitchFamily="2" charset="-122"/>
              </a:rPr>
              <a:t>消息中</a:t>
            </a:r>
            <a:r>
              <a:rPr lang="en-US" altLang="zh-CN" sz="1600" dirty="0">
                <a:solidFill>
                  <a:srgbClr val="101214"/>
                </a:solidFill>
                <a:effectLst/>
                <a:latin typeface="+mn-ea"/>
                <a:cs typeface="宋体" panose="02010600030101010101" pitchFamily="2" charset="-122"/>
              </a:rPr>
              <a:t>LSA</a:t>
            </a:r>
            <a:r>
              <a:rPr lang="zh-CN" altLang="en-US" sz="1600" dirty="0">
                <a:solidFill>
                  <a:srgbClr val="101214"/>
                </a:solidFill>
                <a:effectLst/>
                <a:latin typeface="+mn-ea"/>
                <a:cs typeface="宋体" panose="02010600030101010101" pitchFamily="2" charset="-122"/>
              </a:rPr>
              <a:t>部分都完全相同</a:t>
            </a:r>
            <a:r>
              <a:rPr lang="zh-CN" altLang="zh-CN" sz="1600" dirty="0">
                <a:solidFill>
                  <a:srgbClr val="101214"/>
                </a:solidFill>
                <a:effectLst/>
                <a:latin typeface="+mn-ea"/>
                <a:cs typeface="宋体" panose="02010600030101010101" pitchFamily="2" charset="-122"/>
              </a:rPr>
              <a:t>。</a:t>
            </a:r>
            <a:r>
              <a:rPr lang="zh-CN" altLang="en-US" sz="1600" dirty="0">
                <a:solidFill>
                  <a:srgbClr val="101214"/>
                </a:solidFill>
                <a:effectLst/>
                <a:latin typeface="+mn-ea"/>
                <a:cs typeface="宋体" panose="02010600030101010101" pitchFamily="2" charset="-122"/>
              </a:rPr>
              <a:t>其中</a:t>
            </a:r>
            <a:r>
              <a:rPr lang="en-US" altLang="zh-CN" sz="1600" dirty="0">
                <a:solidFill>
                  <a:srgbClr val="101214"/>
                </a:solidFill>
                <a:effectLst/>
                <a:latin typeface="+mn-ea"/>
                <a:cs typeface="宋体" panose="02010600030101010101" pitchFamily="2" charset="-122"/>
              </a:rPr>
              <a:t>LSA</a:t>
            </a:r>
            <a:r>
              <a:rPr lang="zh-CN" altLang="en-US" sz="1600" dirty="0">
                <a:solidFill>
                  <a:srgbClr val="101214"/>
                </a:solidFill>
                <a:effectLst/>
                <a:latin typeface="+mn-ea"/>
                <a:cs typeface="宋体" panose="02010600030101010101" pitchFamily="2" charset="-122"/>
              </a:rPr>
              <a:t>生成的过程中，首先需要确定空间大小，所以首先需要遍历各端口的邻居列表，每条邻居信息需要一个</a:t>
            </a:r>
            <a:r>
              <a:rPr lang="en-US" altLang="zh-CN" sz="1600" dirty="0">
                <a:solidFill>
                  <a:srgbClr val="101214"/>
                </a:solidFill>
                <a:effectLst/>
                <a:latin typeface="+mn-ea"/>
                <a:cs typeface="宋体" panose="02010600030101010101" pitchFamily="2" charset="-122"/>
              </a:rPr>
              <a:t>LSA</a:t>
            </a:r>
            <a:r>
              <a:rPr lang="zh-CN" altLang="en-US" sz="1600" dirty="0">
                <a:solidFill>
                  <a:srgbClr val="101214"/>
                </a:solidFill>
                <a:effectLst/>
                <a:latin typeface="+mn-ea"/>
                <a:cs typeface="宋体" panose="02010600030101010101" pitchFamily="2" charset="-122"/>
              </a:rPr>
              <a:t>表项。</a:t>
            </a:r>
            <a:r>
              <a:rPr lang="zh-CN" altLang="en-US" sz="1600" dirty="0">
                <a:solidFill>
                  <a:srgbClr val="FF0000"/>
                </a:solidFill>
                <a:effectLst/>
                <a:latin typeface="+mn-ea"/>
                <a:cs typeface="宋体" panose="02010600030101010101" pitchFamily="2" charset="-122"/>
              </a:rPr>
              <a:t>对于没有邻居信息的端口同样需要一个</a:t>
            </a:r>
            <a:r>
              <a:rPr lang="en-US" altLang="zh-CN" sz="1600" dirty="0">
                <a:solidFill>
                  <a:srgbClr val="FF0000"/>
                </a:solidFill>
                <a:effectLst/>
                <a:latin typeface="+mn-ea"/>
                <a:cs typeface="宋体" panose="02010600030101010101" pitchFamily="2" charset="-122"/>
              </a:rPr>
              <a:t>LSA</a:t>
            </a:r>
            <a:r>
              <a:rPr lang="zh-CN" altLang="en-US" sz="1600" dirty="0">
                <a:solidFill>
                  <a:srgbClr val="FF0000"/>
                </a:solidFill>
                <a:effectLst/>
                <a:latin typeface="+mn-ea"/>
                <a:cs typeface="宋体" panose="02010600030101010101" pitchFamily="2" charset="-122"/>
              </a:rPr>
              <a:t>表项来显示端口存在</a:t>
            </a:r>
            <a:r>
              <a:rPr lang="zh-CN" altLang="en-US" sz="1600" dirty="0">
                <a:solidFill>
                  <a:srgbClr val="101214"/>
                </a:solidFill>
                <a:effectLst/>
                <a:latin typeface="+mn-ea"/>
                <a:cs typeface="宋体" panose="02010600030101010101" pitchFamily="2" charset="-122"/>
              </a:rPr>
              <a:t>。开辟空间后将邻居信息逐条填入即可，</a:t>
            </a:r>
            <a:r>
              <a:rPr lang="zh-CN" altLang="en-US" sz="1600" dirty="0">
                <a:solidFill>
                  <a:srgbClr val="FF0000"/>
                </a:solidFill>
                <a:effectLst/>
                <a:latin typeface="+mn-ea"/>
                <a:cs typeface="宋体" panose="02010600030101010101" pitchFamily="2" charset="-122"/>
              </a:rPr>
              <a:t>无邻居的端口用自身的网络号和掩码填充对应项，路由号填为全</a:t>
            </a:r>
            <a:r>
              <a:rPr lang="en-US" altLang="zh-CN" sz="1600" dirty="0">
                <a:solidFill>
                  <a:srgbClr val="FF0000"/>
                </a:solidFill>
                <a:effectLst/>
                <a:latin typeface="+mn-ea"/>
                <a:cs typeface="宋体" panose="02010600030101010101" pitchFamily="2" charset="-122"/>
              </a:rPr>
              <a:t>0</a:t>
            </a:r>
            <a:r>
              <a:rPr lang="zh-CN" altLang="en-US" sz="1600" dirty="0">
                <a:solidFill>
                  <a:srgbClr val="FF0000"/>
                </a:solidFill>
                <a:effectLst/>
                <a:latin typeface="+mn-ea"/>
                <a:cs typeface="宋体" panose="02010600030101010101" pitchFamily="2" charset="-122"/>
              </a:rPr>
              <a:t>。</a:t>
            </a:r>
            <a:endParaRPr lang="en-US" altLang="zh-CN" sz="1600" dirty="0">
              <a:solidFill>
                <a:srgbClr val="FF0000"/>
              </a:solidFill>
              <a:effectLst/>
              <a:latin typeface="+mn-ea"/>
              <a:cs typeface="宋体" panose="02010600030101010101" pitchFamily="2" charset="-122"/>
            </a:endParaRPr>
          </a:p>
          <a:p>
            <a:pPr>
              <a:defRPr/>
            </a:pPr>
            <a:r>
              <a:rPr lang="en-US" altLang="zh-CN" sz="1600" dirty="0">
                <a:solidFill>
                  <a:srgbClr val="FF0000"/>
                </a:solidFill>
                <a:latin typeface="+mn-ea"/>
                <a:cs typeface="宋体" panose="02010600030101010101" pitchFamily="2" charset="-122"/>
              </a:rPr>
              <a:t>        </a:t>
            </a:r>
            <a:r>
              <a:rPr lang="zh-CN" altLang="en-US" sz="1600" dirty="0">
                <a:solidFill>
                  <a:srgbClr val="FF0000"/>
                </a:solidFill>
                <a:effectLst/>
                <a:latin typeface="+mn-ea"/>
                <a:cs typeface="宋体" panose="02010600030101010101" pitchFamily="2" charset="-122"/>
              </a:rPr>
              <a:t>发送时只向有邻居节点的端口发送，对每个邻居单播发送</a:t>
            </a:r>
            <a:endParaRPr lang="zh-CN" altLang="zh-CN" sz="1600" dirty="0">
              <a:solidFill>
                <a:srgbClr val="FF0000"/>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05257" y="1083472"/>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000" b="1" dirty="0">
                <a:solidFill>
                  <a:srgbClr val="000000"/>
                </a:solidFill>
                <a:latin typeface="Arial"/>
                <a:ea typeface="微软雅黑"/>
              </a:rPr>
              <a:t>LSU</a:t>
            </a:r>
            <a:r>
              <a:rPr lang="zh-CN" altLang="en-US" sz="2000" b="1" dirty="0">
                <a:solidFill>
                  <a:srgbClr val="000000"/>
                </a:solidFill>
                <a:latin typeface="Arial"/>
                <a:ea typeface="微软雅黑"/>
              </a:rPr>
              <a:t>消息发送</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39403" y="3168283"/>
            <a:ext cx="10864970" cy="2308324"/>
          </a:xfrm>
          <a:prstGeom prst="rect">
            <a:avLst/>
          </a:prstGeom>
          <a:noFill/>
        </p:spPr>
        <p:txBody>
          <a:bodyPr wrap="square" rtlCol="0">
            <a:spAutoFit/>
          </a:bodyPr>
          <a:lstStyle/>
          <a:p>
            <a:pPr marL="685800" indent="304800" algn="just"/>
            <a:r>
              <a:rPr lang="zh-CN" altLang="en-US" sz="1600" kern="0" dirty="0">
                <a:solidFill>
                  <a:srgbClr val="101214"/>
                </a:solidFill>
                <a:effectLst/>
                <a:latin typeface="+mn-ea"/>
                <a:cs typeface="宋体" panose="02010600030101010101" pitchFamily="2" charset="-122"/>
              </a:rPr>
              <a:t>首先查看 </a:t>
            </a:r>
            <a:r>
              <a:rPr lang="en-US" altLang="zh-CN" sz="1600" kern="0" dirty="0" err="1">
                <a:solidFill>
                  <a:srgbClr val="101214"/>
                </a:solidFill>
                <a:effectLst/>
                <a:latin typeface="+mn-ea"/>
                <a:cs typeface="宋体" panose="02010600030101010101" pitchFamily="2" charset="-122"/>
              </a:rPr>
              <a:t>lsu</a:t>
            </a:r>
            <a:r>
              <a:rPr lang="en-US" altLang="zh-CN" sz="1600" kern="0" dirty="0">
                <a:solidFill>
                  <a:srgbClr val="101214"/>
                </a:solidFill>
                <a:effectLst/>
                <a:latin typeface="+mn-ea"/>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消息的 </a:t>
            </a:r>
            <a:r>
              <a:rPr lang="en-US" altLang="zh-CN" sz="1600" kern="0" dirty="0">
                <a:solidFill>
                  <a:srgbClr val="101214"/>
                </a:solidFill>
                <a:effectLst/>
                <a:latin typeface="+mn-ea"/>
                <a:cs typeface="宋体" panose="02010600030101010101" pitchFamily="2" charset="-122"/>
              </a:rPr>
              <a:t>rid</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如果是自己发送的消息又被传回来了，丢弃</a:t>
            </a:r>
            <a:r>
              <a:rPr lang="zh-CN" altLang="en-US" sz="1600" kern="0" dirty="0">
                <a:solidFill>
                  <a:srgbClr val="101214"/>
                </a:solidFill>
                <a:effectLst/>
                <a:latin typeface="+mn-ea"/>
                <a:cs typeface="宋体" panose="02010600030101010101" pitchFamily="2" charset="-122"/>
              </a:rPr>
              <a:t>；然后根据数据包中的信息，可以将</a:t>
            </a:r>
            <a:r>
              <a:rPr lang="en-US" altLang="zh-CN" sz="1600" kern="0" dirty="0">
                <a:solidFill>
                  <a:srgbClr val="101214"/>
                </a:solidFill>
                <a:effectLst/>
                <a:latin typeface="+mn-ea"/>
                <a:cs typeface="宋体" panose="02010600030101010101" pitchFamily="2" charset="-122"/>
              </a:rPr>
              <a:t>LSU</a:t>
            </a:r>
            <a:r>
              <a:rPr lang="zh-CN" altLang="en-US" sz="1600" kern="0" dirty="0">
                <a:solidFill>
                  <a:srgbClr val="101214"/>
                </a:solidFill>
                <a:effectLst/>
                <a:latin typeface="+mn-ea"/>
                <a:cs typeface="宋体" panose="02010600030101010101" pitchFamily="2" charset="-122"/>
              </a:rPr>
              <a:t>消息分为三种：</a:t>
            </a:r>
            <a:r>
              <a:rPr lang="zh-CN" altLang="en-US" sz="1600" kern="0" dirty="0">
                <a:solidFill>
                  <a:srgbClr val="FF0000"/>
                </a:solidFill>
                <a:effectLst/>
                <a:latin typeface="+mn-ea"/>
                <a:cs typeface="宋体" panose="02010600030101010101" pitchFamily="2" charset="-122"/>
              </a:rPr>
              <a:t>新的链路状态信息、原有状态信息的更新、已记录或过期的状态信息。</a:t>
            </a:r>
            <a:r>
              <a:rPr lang="zh-CN" altLang="en-US" sz="1600" kern="0" dirty="0">
                <a:solidFill>
                  <a:srgbClr val="101214"/>
                </a:solidFill>
                <a:effectLst/>
                <a:latin typeface="+mn-ea"/>
                <a:cs typeface="宋体" panose="02010600030101010101" pitchFamily="2" charset="-122"/>
              </a:rPr>
              <a:t>对于第三种情况，可以</a:t>
            </a:r>
            <a:r>
              <a:rPr lang="zh-CN" altLang="en-US" sz="1600" kern="0" dirty="0">
                <a:solidFill>
                  <a:srgbClr val="FF0000"/>
                </a:solidFill>
                <a:effectLst/>
                <a:latin typeface="+mn-ea"/>
                <a:cs typeface="宋体" panose="02010600030101010101" pitchFamily="2" charset="-122"/>
              </a:rPr>
              <a:t>直接中止处理并丢弃</a:t>
            </a:r>
            <a:r>
              <a:rPr lang="zh-CN" altLang="en-US" sz="1600" kern="0" dirty="0">
                <a:solidFill>
                  <a:srgbClr val="101214"/>
                </a:solidFill>
                <a:effectLst/>
                <a:latin typeface="+mn-ea"/>
                <a:cs typeface="宋体" panose="02010600030101010101" pitchFamily="2" charset="-122"/>
              </a:rPr>
              <a:t>本条消息</a:t>
            </a:r>
            <a:r>
              <a:rPr lang="zh-CN" altLang="en-US" sz="1600" kern="0" dirty="0">
                <a:solidFill>
                  <a:srgbClr val="101214"/>
                </a:solidFill>
                <a:latin typeface="+mn-ea"/>
                <a:cs typeface="宋体" panose="02010600030101010101" pitchFamily="2" charset="-122"/>
              </a:rPr>
              <a:t>；</a:t>
            </a:r>
            <a:r>
              <a:rPr lang="zh-CN" altLang="en-US" sz="1600" kern="0" dirty="0">
                <a:solidFill>
                  <a:srgbClr val="101214"/>
                </a:solidFill>
                <a:effectLst/>
                <a:latin typeface="+mn-ea"/>
                <a:cs typeface="宋体" panose="02010600030101010101" pitchFamily="2" charset="-122"/>
              </a:rPr>
              <a:t>前两种情况需要通过遍历已有链路装填数据库来区分。</a:t>
            </a:r>
          </a:p>
          <a:p>
            <a:pPr marL="685800" indent="304800" algn="just"/>
            <a:r>
              <a:rPr lang="zh-CN" altLang="en-US" sz="1600" kern="0" dirty="0">
                <a:solidFill>
                  <a:srgbClr val="101214"/>
                </a:solidFill>
                <a:effectLst/>
                <a:latin typeface="+mn-ea"/>
                <a:cs typeface="宋体" panose="02010600030101010101" pitchFamily="2" charset="-122"/>
              </a:rPr>
              <a:t>具体操作便是查找数据库是否已经有相同</a:t>
            </a:r>
            <a:r>
              <a:rPr lang="en-US" altLang="zh-CN" sz="1600" kern="0" dirty="0">
                <a:solidFill>
                  <a:srgbClr val="101214"/>
                </a:solidFill>
                <a:effectLst/>
                <a:latin typeface="+mn-ea"/>
                <a:cs typeface="宋体" panose="02010600030101010101" pitchFamily="2" charset="-122"/>
              </a:rPr>
              <a:t>rid</a:t>
            </a:r>
            <a:r>
              <a:rPr lang="zh-CN" altLang="en-US" sz="1600" kern="0" dirty="0">
                <a:solidFill>
                  <a:srgbClr val="101214"/>
                </a:solidFill>
                <a:effectLst/>
                <a:latin typeface="+mn-ea"/>
                <a:cs typeface="宋体" panose="02010600030101010101" pitchFamily="2" charset="-122"/>
              </a:rPr>
              <a:t>的条目。</a:t>
            </a:r>
            <a:r>
              <a:rPr lang="zh-CN" altLang="en-US" sz="1600" kern="0" dirty="0">
                <a:solidFill>
                  <a:srgbClr val="FF0000"/>
                </a:solidFill>
                <a:effectLst/>
                <a:latin typeface="+mn-ea"/>
                <a:cs typeface="宋体" panose="02010600030101010101" pitchFamily="2" charset="-122"/>
              </a:rPr>
              <a:t>如果存在</a:t>
            </a:r>
            <a:r>
              <a:rPr lang="zh-CN" altLang="en-US" sz="1600" kern="0" dirty="0">
                <a:solidFill>
                  <a:srgbClr val="101214"/>
                </a:solidFill>
                <a:effectLst/>
                <a:latin typeface="+mn-ea"/>
                <a:cs typeface="宋体" panose="02010600030101010101" pitchFamily="2" charset="-122"/>
              </a:rPr>
              <a:t>，则接着检查序列号，</a:t>
            </a:r>
            <a:r>
              <a:rPr lang="zh-CN" altLang="en-US" sz="1600" kern="0" dirty="0">
                <a:solidFill>
                  <a:srgbClr val="FF0000"/>
                </a:solidFill>
                <a:effectLst/>
                <a:latin typeface="+mn-ea"/>
                <a:cs typeface="宋体" panose="02010600030101010101" pitchFamily="2" charset="-122"/>
              </a:rPr>
              <a:t>如果新收到的序列号大于数据库的，更新条目</a:t>
            </a:r>
            <a:r>
              <a:rPr lang="en-US" altLang="zh-CN"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如果序列号不大于数据库的，丢弃</a:t>
            </a:r>
            <a:r>
              <a:rPr lang="zh-CN" altLang="en-US" sz="1600" kern="0" dirty="0">
                <a:solidFill>
                  <a:srgbClr val="101214"/>
                </a:solidFill>
                <a:latin typeface="+mn-ea"/>
                <a:cs typeface="宋体" panose="02010600030101010101" pitchFamily="2" charset="-122"/>
              </a:rPr>
              <a:t>；</a:t>
            </a:r>
            <a:r>
              <a:rPr lang="zh-CN" altLang="en-US" sz="1600" kern="0" dirty="0">
                <a:solidFill>
                  <a:srgbClr val="101214"/>
                </a:solidFill>
                <a:effectLst/>
                <a:latin typeface="+mn-ea"/>
                <a:cs typeface="宋体" panose="02010600030101010101" pitchFamily="2" charset="-122"/>
              </a:rPr>
              <a:t>对于</a:t>
            </a:r>
            <a:r>
              <a:rPr lang="zh-CN" altLang="en-US" sz="1600" kern="0" dirty="0">
                <a:solidFill>
                  <a:srgbClr val="FF0000"/>
                </a:solidFill>
                <a:effectLst/>
                <a:latin typeface="+mn-ea"/>
                <a:cs typeface="宋体" panose="02010600030101010101" pitchFamily="2" charset="-122"/>
              </a:rPr>
              <a:t>新的链路状态信息</a:t>
            </a:r>
            <a:r>
              <a:rPr lang="zh-CN" altLang="en-US" sz="1600" kern="0" dirty="0">
                <a:solidFill>
                  <a:srgbClr val="101214"/>
                </a:solidFill>
                <a:effectLst/>
                <a:latin typeface="+mn-ea"/>
                <a:cs typeface="宋体" panose="02010600030101010101" pitchFamily="2" charset="-122"/>
              </a:rPr>
              <a:t>，需要开辟新的存储空间，并根据</a:t>
            </a:r>
            <a:r>
              <a:rPr lang="en-US" altLang="zh-CN" sz="1600" kern="0" dirty="0">
                <a:solidFill>
                  <a:srgbClr val="101214"/>
                </a:solidFill>
                <a:effectLst/>
                <a:latin typeface="+mn-ea"/>
                <a:cs typeface="宋体" panose="02010600030101010101" pitchFamily="2" charset="-122"/>
              </a:rPr>
              <a:t>LSU</a:t>
            </a:r>
            <a:r>
              <a:rPr lang="zh-CN" altLang="en-US" sz="1600" kern="0" dirty="0">
                <a:solidFill>
                  <a:srgbClr val="101214"/>
                </a:solidFill>
                <a:effectLst/>
                <a:latin typeface="+mn-ea"/>
                <a:cs typeface="宋体" panose="02010600030101010101" pitchFamily="2" charset="-122"/>
              </a:rPr>
              <a:t>消息的内容</a:t>
            </a:r>
            <a:r>
              <a:rPr lang="zh-CN" altLang="en-US" sz="1600" kern="0" dirty="0">
                <a:solidFill>
                  <a:srgbClr val="FF0000"/>
                </a:solidFill>
                <a:effectLst/>
                <a:latin typeface="+mn-ea"/>
                <a:cs typeface="宋体" panose="02010600030101010101" pitchFamily="2" charset="-122"/>
              </a:rPr>
              <a:t>添加到一致性链路状态数据库中</a:t>
            </a:r>
            <a:r>
              <a:rPr lang="zh-CN" altLang="en-US" sz="1600" kern="0" dirty="0">
                <a:solidFill>
                  <a:srgbClr val="101214"/>
                </a:solidFill>
                <a:effectLst/>
                <a:latin typeface="+mn-ea"/>
                <a:cs typeface="宋体" panose="02010600030101010101" pitchFamily="2" charset="-122"/>
              </a:rPr>
              <a:t>。</a:t>
            </a:r>
            <a:endParaRPr lang="en-US" altLang="zh-CN" sz="1600" kern="0" dirty="0">
              <a:solidFill>
                <a:srgbClr val="101214"/>
              </a:solidFill>
              <a:effectLst/>
              <a:latin typeface="+mn-ea"/>
              <a:cs typeface="宋体" panose="02010600030101010101" pitchFamily="2" charset="-122"/>
            </a:endParaRPr>
          </a:p>
          <a:p>
            <a:pPr marL="685800" indent="304800" algn="just"/>
            <a:r>
              <a:rPr lang="zh-CN" altLang="en-US" sz="1600" kern="0" dirty="0">
                <a:solidFill>
                  <a:srgbClr val="101214"/>
                </a:solidFill>
                <a:effectLst/>
                <a:latin typeface="+mn-ea"/>
                <a:cs typeface="宋体" panose="02010600030101010101" pitchFamily="2" charset="-122"/>
              </a:rPr>
              <a:t>然后</a:t>
            </a:r>
            <a:r>
              <a:rPr lang="en-US" altLang="zh-CN" sz="1600" kern="0" dirty="0">
                <a:solidFill>
                  <a:srgbClr val="101214"/>
                </a:solidFill>
                <a:effectLst/>
                <a:latin typeface="+mn-ea"/>
                <a:cs typeface="宋体" panose="02010600030101010101" pitchFamily="2" charset="-122"/>
              </a:rPr>
              <a:t>LSU</a:t>
            </a:r>
            <a:r>
              <a:rPr lang="zh-CN" altLang="en-US" sz="1600" kern="0" dirty="0">
                <a:solidFill>
                  <a:srgbClr val="101214"/>
                </a:solidFill>
                <a:effectLst/>
                <a:latin typeface="+mn-ea"/>
                <a:cs typeface="宋体" panose="02010600030101010101" pitchFamily="2" charset="-122"/>
              </a:rPr>
              <a:t>消息可能需要转发，</a:t>
            </a:r>
            <a:r>
              <a:rPr lang="zh-CN" altLang="en-US" sz="1600" kern="0" dirty="0">
                <a:solidFill>
                  <a:srgbClr val="FF0000"/>
                </a:solidFill>
                <a:effectLst/>
                <a:latin typeface="+mn-ea"/>
                <a:cs typeface="宋体" panose="02010600030101010101" pitchFamily="2" charset="-122"/>
              </a:rPr>
              <a:t>如果之前没有保存条目，或者条目得到了更新，需要转发消息</a:t>
            </a:r>
            <a:r>
              <a:rPr lang="zh-CN" altLang="en-US" sz="1600" kern="0" dirty="0">
                <a:solidFill>
                  <a:srgbClr val="101214"/>
                </a:solidFill>
                <a:effectLst/>
                <a:latin typeface="+mn-ea"/>
                <a:cs typeface="宋体" panose="02010600030101010101" pitchFamily="2" charset="-122"/>
              </a:rPr>
              <a:t>。检查其</a:t>
            </a:r>
            <a:r>
              <a:rPr lang="en-US" altLang="zh-CN" sz="1600" kern="0" dirty="0" err="1">
                <a:solidFill>
                  <a:srgbClr val="101214"/>
                </a:solidFill>
                <a:effectLst/>
                <a:latin typeface="+mn-ea"/>
                <a:cs typeface="宋体" panose="02010600030101010101" pitchFamily="2" charset="-122"/>
              </a:rPr>
              <a:t>ttl</a:t>
            </a:r>
            <a:r>
              <a:rPr lang="zh-CN" altLang="en-US" sz="1600" kern="0" dirty="0">
                <a:solidFill>
                  <a:srgbClr val="101214"/>
                </a:solidFill>
                <a:effectLst/>
                <a:latin typeface="+mn-ea"/>
                <a:cs typeface="宋体" panose="02010600030101010101" pitchFamily="2" charset="-122"/>
              </a:rPr>
              <a:t>，如果未减为</a:t>
            </a:r>
            <a:r>
              <a:rPr lang="en-US" altLang="zh-CN" sz="1600" kern="0" dirty="0">
                <a:solidFill>
                  <a:srgbClr val="101214"/>
                </a:solidFill>
                <a:effectLst/>
                <a:latin typeface="+mn-ea"/>
                <a:cs typeface="宋体" panose="02010600030101010101" pitchFamily="2" charset="-122"/>
              </a:rPr>
              <a:t>0</a:t>
            </a:r>
            <a:r>
              <a:rPr lang="zh-CN" altLang="en-US" sz="1600" kern="0" dirty="0">
                <a:solidFill>
                  <a:srgbClr val="101214"/>
                </a:solidFill>
                <a:effectLst/>
                <a:latin typeface="+mn-ea"/>
                <a:cs typeface="宋体" panose="02010600030101010101" pitchFamily="2" charset="-122"/>
              </a:rPr>
              <a:t>，向所有邻居单播转发该消息。</a:t>
            </a:r>
            <a:endParaRPr lang="en-US" altLang="zh-CN" sz="1600" kern="0" dirty="0">
              <a:solidFill>
                <a:srgbClr val="101214"/>
              </a:solidFill>
              <a:effectLst/>
              <a:latin typeface="+mn-ea"/>
              <a:cs typeface="宋体" panose="02010600030101010101" pitchFamily="2" charset="-122"/>
            </a:endParaRPr>
          </a:p>
          <a:p>
            <a:pPr marL="685800" indent="304800" algn="just"/>
            <a:r>
              <a:rPr lang="zh-CN" altLang="en-US" sz="1600" kern="0" dirty="0">
                <a:solidFill>
                  <a:srgbClr val="101214"/>
                </a:solidFill>
                <a:effectLst/>
                <a:latin typeface="+mn-ea"/>
                <a:cs typeface="宋体" panose="02010600030101010101" pitchFamily="2" charset="-122"/>
              </a:rPr>
              <a:t>最后如果数据库发生了更新，需要</a:t>
            </a:r>
            <a:r>
              <a:rPr lang="zh-CN" altLang="en-US" sz="1600" kern="0" dirty="0">
                <a:solidFill>
                  <a:srgbClr val="FF0000"/>
                </a:solidFill>
                <a:effectLst/>
                <a:latin typeface="+mn-ea"/>
                <a:cs typeface="宋体" panose="02010600030101010101" pitchFamily="2" charset="-122"/>
              </a:rPr>
              <a:t>更新路由表</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05257" y="2760668"/>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altLang="zh-CN" sz="2000" b="1" dirty="0">
                <a:solidFill>
                  <a:srgbClr val="000000"/>
                </a:solidFill>
                <a:latin typeface="Arial"/>
                <a:ea typeface="微软雅黑"/>
              </a:rPr>
              <a:t>LSU</a:t>
            </a:r>
            <a:r>
              <a:rPr lang="zh-CN" altLang="en-US" sz="2000" b="1" dirty="0">
                <a:solidFill>
                  <a:srgbClr val="000000"/>
                </a:solidFill>
                <a:latin typeface="Arial"/>
                <a:ea typeface="微软雅黑"/>
              </a:rPr>
              <a:t>消息处理</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C6517EAC-4E70-AFFA-F75D-8DC1B7CB7798}"/>
              </a:ext>
            </a:extLst>
          </p:cNvPr>
          <p:cNvSpPr txBox="1"/>
          <p:nvPr/>
        </p:nvSpPr>
        <p:spPr>
          <a:xfrm>
            <a:off x="567273" y="5484112"/>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链路状态数据库老化处理</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BD9BFB4-E726-5395-A6DF-C80AACF624C2}"/>
              </a:ext>
            </a:extLst>
          </p:cNvPr>
          <p:cNvSpPr txBox="1"/>
          <p:nvPr/>
        </p:nvSpPr>
        <p:spPr>
          <a:xfrm>
            <a:off x="922063" y="5884222"/>
            <a:ext cx="7560851" cy="830997"/>
          </a:xfrm>
          <a:prstGeom prst="rect">
            <a:avLst/>
          </a:prstGeom>
          <a:noFill/>
        </p:spPr>
        <p:txBody>
          <a:bodyPr wrap="square" rtlCol="0">
            <a:spAutoFit/>
          </a:bodyPr>
          <a:lstStyle/>
          <a:p>
            <a:pPr>
              <a:defRPr/>
            </a:pPr>
            <a:r>
              <a:rPr lang="zh-CN" altLang="en-US" sz="1600" dirty="0">
                <a:solidFill>
                  <a:srgbClr val="101214"/>
                </a:solidFill>
                <a:effectLst/>
                <a:latin typeface="+mn-ea"/>
                <a:cs typeface="宋体" panose="02010600030101010101" pitchFamily="2" charset="-122"/>
              </a:rPr>
              <a:t>      链路状态数据库每</a:t>
            </a:r>
            <a:r>
              <a:rPr lang="en-US" altLang="zh-CN" sz="1600" dirty="0">
                <a:solidFill>
                  <a:srgbClr val="101214"/>
                </a:solidFill>
                <a:effectLst/>
                <a:latin typeface="+mn-ea"/>
                <a:cs typeface="宋体" panose="02010600030101010101" pitchFamily="2" charset="-122"/>
              </a:rPr>
              <a:t>1</a:t>
            </a:r>
            <a:r>
              <a:rPr lang="zh-CN" altLang="en-US" sz="1600" dirty="0">
                <a:solidFill>
                  <a:srgbClr val="101214"/>
                </a:solidFill>
                <a:effectLst/>
                <a:latin typeface="+mn-ea"/>
                <a:cs typeface="宋体" panose="02010600030101010101" pitchFamily="2" charset="-122"/>
              </a:rPr>
              <a:t>秒进行一次老化检查 ，如果链路状态数据库中的条目</a:t>
            </a:r>
            <a:r>
              <a:rPr lang="zh-CN" altLang="en-US" sz="1600" dirty="0">
                <a:solidFill>
                  <a:srgbClr val="FF0000"/>
                </a:solidFill>
                <a:effectLst/>
                <a:latin typeface="+mn-ea"/>
                <a:cs typeface="宋体" panose="02010600030101010101" pitchFamily="2" charset="-122"/>
              </a:rPr>
              <a:t>在</a:t>
            </a:r>
            <a:r>
              <a:rPr lang="en-US" altLang="zh-CN" sz="1600" dirty="0">
                <a:solidFill>
                  <a:srgbClr val="FF0000"/>
                </a:solidFill>
                <a:effectLst/>
                <a:latin typeface="+mn-ea"/>
                <a:cs typeface="宋体" panose="02010600030101010101" pitchFamily="2" charset="-122"/>
              </a:rPr>
              <a:t>40s</a:t>
            </a:r>
            <a:r>
              <a:rPr lang="zh-CN" altLang="en-US" sz="1600" dirty="0">
                <a:solidFill>
                  <a:srgbClr val="FF0000"/>
                </a:solidFill>
                <a:effectLst/>
                <a:latin typeface="+mn-ea"/>
                <a:cs typeface="宋体" panose="02010600030101010101" pitchFamily="2" charset="-122"/>
              </a:rPr>
              <a:t>时间内未更新，则将其删除</a:t>
            </a:r>
            <a:r>
              <a:rPr lang="zh-CN" altLang="en-US" sz="1600" dirty="0">
                <a:solidFill>
                  <a:srgbClr val="101214"/>
                </a:solidFill>
                <a:effectLst/>
                <a:latin typeface="+mn-ea"/>
                <a:cs typeface="宋体" panose="02010600030101010101" pitchFamily="2" charset="-122"/>
              </a:rPr>
              <a:t>。需要注意，如果进行了删除操作，说明链路状态数据库发生改变，因此需要</a:t>
            </a:r>
            <a:r>
              <a:rPr lang="zh-CN" altLang="en-US" sz="1600" dirty="0">
                <a:solidFill>
                  <a:srgbClr val="FF0000"/>
                </a:solidFill>
                <a:effectLst/>
                <a:latin typeface="+mn-ea"/>
                <a:cs typeface="宋体" panose="02010600030101010101" pitchFamily="2" charset="-122"/>
              </a:rPr>
              <a:t>更新路由表。</a:t>
            </a:r>
            <a:endParaRPr kumimoji="0" lang="zh-CN" altLang="en-US" sz="1600" b="0" i="0" u="none" strike="noStrike" kern="1200" cap="none" spc="0" normalizeH="0" baseline="0" noProof="0" dirty="0">
              <a:ln>
                <a:noFill/>
              </a:ln>
              <a:solidFill>
                <a:srgbClr val="FF0000"/>
              </a:solidFill>
              <a:effectLst/>
              <a:uLnTx/>
              <a:uFillTx/>
              <a:latin typeface="+mn-ea"/>
              <a:cs typeface="+mn-cs"/>
            </a:endParaRPr>
          </a:p>
        </p:txBody>
      </p:sp>
    </p:spTree>
    <p:extLst>
      <p:ext uri="{BB962C8B-B14F-4D97-AF65-F5344CB8AC3E}">
        <p14:creationId xmlns:p14="http://schemas.microsoft.com/office/powerpoint/2010/main" val="156264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a:t>
            </a:r>
            <a:r>
              <a:rPr lang="zh-CN" altLang="en-US" dirty="0"/>
              <a:t>最短路径计算与路由表的生成</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7587" y="1841945"/>
            <a:ext cx="9899650" cy="1477328"/>
          </a:xfrm>
          <a:prstGeom prst="rect">
            <a:avLst/>
          </a:prstGeom>
          <a:noFill/>
        </p:spPr>
        <p:txBody>
          <a:bodyPr wrap="square" rtlCol="0">
            <a:spAutoFit/>
          </a:bodyPr>
          <a:lstStyle/>
          <a:p>
            <a:pPr>
              <a:defRPr/>
            </a:pPr>
            <a:r>
              <a:rPr lang="en-US" altLang="zh-CN" sz="1800" dirty="0">
                <a:solidFill>
                  <a:srgbClr val="101214"/>
                </a:solidFill>
                <a:effectLst/>
                <a:latin typeface="+mn-ea"/>
                <a:cs typeface="宋体" panose="02010600030101010101" pitchFamily="2" charset="-122"/>
              </a:rPr>
              <a:t>       </a:t>
            </a:r>
            <a:r>
              <a:rPr lang="zh-CN" altLang="zh-CN" sz="1800" dirty="0">
                <a:solidFill>
                  <a:srgbClr val="FF0000"/>
                </a:solidFill>
                <a:effectLst/>
                <a:latin typeface="+mn-ea"/>
                <a:cs typeface="宋体" panose="02010600030101010101" pitchFamily="2" charset="-122"/>
              </a:rPr>
              <a:t>使用</a:t>
            </a:r>
            <a:r>
              <a:rPr lang="en-US" altLang="zh-CN" sz="1800" dirty="0">
                <a:solidFill>
                  <a:srgbClr val="FF0000"/>
                </a:solidFill>
                <a:effectLst/>
                <a:latin typeface="+mn-ea"/>
                <a:cs typeface="宋体" panose="02010600030101010101" pitchFamily="2" charset="-122"/>
              </a:rPr>
              <a:t>Dijkstra</a:t>
            </a:r>
            <a:r>
              <a:rPr lang="zh-CN" altLang="zh-CN" sz="1800" dirty="0">
                <a:solidFill>
                  <a:srgbClr val="FF0000"/>
                </a:solidFill>
                <a:effectLst/>
                <a:latin typeface="+mn-ea"/>
                <a:cs typeface="宋体" panose="02010600030101010101" pitchFamily="2" charset="-122"/>
              </a:rPr>
              <a:t>算法计算最短路径</a:t>
            </a:r>
            <a:r>
              <a:rPr lang="zh-CN" altLang="zh-CN" sz="1800" dirty="0">
                <a:solidFill>
                  <a:srgbClr val="101214"/>
                </a:solidFill>
                <a:effectLst/>
                <a:latin typeface="+mn-ea"/>
                <a:cs typeface="宋体" panose="02010600030101010101" pitchFamily="2" charset="-122"/>
              </a:rPr>
              <a:t>，这里选用一个</a:t>
            </a:r>
            <a:r>
              <a:rPr lang="zh-CN" altLang="zh-CN" sz="1800" dirty="0">
                <a:solidFill>
                  <a:srgbClr val="FF0000"/>
                </a:solidFill>
                <a:effectLst/>
                <a:latin typeface="+mn-ea"/>
                <a:cs typeface="宋体" panose="02010600030101010101" pitchFamily="2" charset="-122"/>
              </a:rPr>
              <a:t>邻接矩阵</a:t>
            </a:r>
            <a:r>
              <a:rPr lang="zh-CN" altLang="zh-CN" sz="1800" dirty="0">
                <a:solidFill>
                  <a:srgbClr val="101214"/>
                </a:solidFill>
                <a:effectLst/>
                <a:latin typeface="+mn-ea"/>
                <a:cs typeface="宋体" panose="02010600030101010101" pitchFamily="2" charset="-122"/>
              </a:rPr>
              <a:t>来记录节点间的连通关系，从而实现链路数据库到路由表项的计算。而更新（生成）路由表的过程首先是</a:t>
            </a:r>
            <a:r>
              <a:rPr lang="zh-CN" altLang="zh-CN" sz="1800" dirty="0">
                <a:solidFill>
                  <a:srgbClr val="FF0000"/>
                </a:solidFill>
                <a:effectLst/>
                <a:latin typeface="+mn-ea"/>
                <a:cs typeface="宋体" panose="02010600030101010101" pitchFamily="2" charset="-122"/>
              </a:rPr>
              <a:t>清除现有的旧路由表</a:t>
            </a:r>
            <a:r>
              <a:rPr lang="zh-CN" altLang="zh-CN" sz="1800" dirty="0">
                <a:solidFill>
                  <a:srgbClr val="101214"/>
                </a:solidFill>
                <a:effectLst/>
                <a:latin typeface="+mn-ea"/>
                <a:cs typeface="宋体" panose="02010600030101010101" pitchFamily="2" charset="-122"/>
              </a:rPr>
              <a:t>（但保留内核中读取的默认路由项），然后根据链路数据库</a:t>
            </a:r>
            <a:r>
              <a:rPr lang="zh-CN" altLang="zh-CN" sz="1800" dirty="0">
                <a:solidFill>
                  <a:srgbClr val="FF0000"/>
                </a:solidFill>
                <a:effectLst/>
                <a:latin typeface="+mn-ea"/>
                <a:cs typeface="宋体" panose="02010600030101010101" pitchFamily="2" charset="-122"/>
              </a:rPr>
              <a:t>构建图的邻接矩阵</a:t>
            </a:r>
            <a:r>
              <a:rPr lang="zh-CN" altLang="zh-CN" sz="1800" dirty="0">
                <a:solidFill>
                  <a:srgbClr val="101214"/>
                </a:solidFill>
                <a:effectLst/>
                <a:latin typeface="+mn-ea"/>
                <a:cs typeface="宋体" panose="02010600030101010101" pitchFamily="2" charset="-122"/>
              </a:rPr>
              <a:t>，接着调用</a:t>
            </a:r>
            <a:r>
              <a:rPr lang="en-US" altLang="zh-CN" sz="1800" dirty="0">
                <a:solidFill>
                  <a:srgbClr val="101214"/>
                </a:solidFill>
                <a:effectLst/>
                <a:latin typeface="+mn-ea"/>
                <a:cs typeface="宋体" panose="02010600030101010101" pitchFamily="2" charset="-122"/>
              </a:rPr>
              <a:t>Dijkstra</a:t>
            </a:r>
            <a:r>
              <a:rPr lang="zh-CN" altLang="zh-CN" sz="1800" dirty="0">
                <a:solidFill>
                  <a:srgbClr val="101214"/>
                </a:solidFill>
                <a:effectLst/>
                <a:latin typeface="+mn-ea"/>
                <a:cs typeface="宋体" panose="02010600030101010101" pitchFamily="2" charset="-122"/>
              </a:rPr>
              <a:t>算法</a:t>
            </a:r>
            <a:r>
              <a:rPr lang="zh-CN" altLang="zh-CN" sz="1800" dirty="0">
                <a:solidFill>
                  <a:srgbClr val="FF0000"/>
                </a:solidFill>
                <a:effectLst/>
                <a:latin typeface="+mn-ea"/>
                <a:cs typeface="宋体" panose="02010600030101010101" pitchFamily="2" charset="-122"/>
              </a:rPr>
              <a:t>计算最短路径</a:t>
            </a:r>
            <a:r>
              <a:rPr lang="zh-CN" altLang="zh-CN" sz="1800" dirty="0">
                <a:solidFill>
                  <a:srgbClr val="101214"/>
                </a:solidFill>
                <a:effectLst/>
                <a:latin typeface="+mn-ea"/>
                <a:cs typeface="宋体" panose="02010600030101010101" pitchFamily="2" charset="-122"/>
              </a:rPr>
              <a:t>，最后</a:t>
            </a:r>
            <a:r>
              <a:rPr lang="zh-CN" altLang="zh-CN" sz="1800" dirty="0">
                <a:solidFill>
                  <a:srgbClr val="FF0000"/>
                </a:solidFill>
                <a:effectLst/>
                <a:latin typeface="+mn-ea"/>
                <a:cs typeface="宋体" panose="02010600030101010101" pitchFamily="2" charset="-122"/>
              </a:rPr>
              <a:t>生成新的路由表</a:t>
            </a:r>
            <a:r>
              <a:rPr lang="zh-CN" altLang="zh-CN"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a:p>
            <a:pPr>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37295" y="1281457"/>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总体思路</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79669" y="3768812"/>
            <a:ext cx="11055363" cy="2062103"/>
          </a:xfrm>
          <a:prstGeom prst="rect">
            <a:avLst/>
          </a:prstGeom>
          <a:noFill/>
        </p:spPr>
        <p:txBody>
          <a:bodyPr wrap="square" rtlCol="0">
            <a:spAutoFit/>
          </a:bodyPr>
          <a:lstStyle/>
          <a:p>
            <a:pPr marL="768985" indent="304800" algn="just"/>
            <a:r>
              <a:rPr lang="zh-CN" altLang="en-US" sz="1600" dirty="0">
                <a:solidFill>
                  <a:srgbClr val="101214"/>
                </a:solidFill>
                <a:effectLst/>
                <a:latin typeface="+mn-ea"/>
                <a:cs typeface="宋体" panose="02010600030101010101" pitchFamily="2" charset="-122"/>
              </a:rPr>
              <a:t>生成新的路由表时，对每个节点，首先尝试在链路数据库里找出其对应的条目。如果此时路由器刚启动，链路数据库还未收敛，那么可能查找失败。这是因为该节点的</a:t>
            </a:r>
            <a:r>
              <a:rPr lang="en-US" altLang="zh-CN" sz="1600" dirty="0">
                <a:solidFill>
                  <a:srgbClr val="101214"/>
                </a:solidFill>
                <a:effectLst/>
                <a:latin typeface="+mn-ea"/>
                <a:cs typeface="宋体" panose="02010600030101010101" pitchFamily="2" charset="-122"/>
              </a:rPr>
              <a:t>hello</a:t>
            </a:r>
            <a:r>
              <a:rPr lang="zh-CN" altLang="en-US" sz="1600" dirty="0">
                <a:solidFill>
                  <a:srgbClr val="101214"/>
                </a:solidFill>
                <a:effectLst/>
                <a:latin typeface="+mn-ea"/>
                <a:cs typeface="宋体" panose="02010600030101010101" pitchFamily="2" charset="-122"/>
              </a:rPr>
              <a:t>先到了其邻居，然后其邻居的</a:t>
            </a:r>
            <a:r>
              <a:rPr lang="en-US" altLang="zh-CN" sz="1600" dirty="0" err="1">
                <a:solidFill>
                  <a:srgbClr val="101214"/>
                </a:solidFill>
                <a:latin typeface="+mn-ea"/>
                <a:cs typeface="宋体" panose="02010600030101010101" pitchFamily="2" charset="-122"/>
              </a:rPr>
              <a:t>l</a:t>
            </a:r>
            <a:r>
              <a:rPr lang="en-US" altLang="zh-CN" sz="1600" dirty="0" err="1">
                <a:solidFill>
                  <a:srgbClr val="101214"/>
                </a:solidFill>
                <a:effectLst/>
                <a:latin typeface="+mn-ea"/>
                <a:cs typeface="宋体" panose="02010600030101010101" pitchFamily="2" charset="-122"/>
              </a:rPr>
              <a:t>su</a:t>
            </a:r>
            <a:r>
              <a:rPr lang="zh-CN" altLang="en-US" sz="1600" dirty="0">
                <a:solidFill>
                  <a:srgbClr val="101214"/>
                </a:solidFill>
                <a:effectLst/>
                <a:latin typeface="+mn-ea"/>
                <a:cs typeface="宋体" panose="02010600030101010101" pitchFamily="2" charset="-122"/>
              </a:rPr>
              <a:t>消息到了本路由器，所以本路由器知道了其存在，但与此同时其</a:t>
            </a:r>
            <a:r>
              <a:rPr lang="en-US" altLang="zh-CN" sz="1600" dirty="0" err="1">
                <a:solidFill>
                  <a:srgbClr val="101214"/>
                </a:solidFill>
                <a:latin typeface="+mn-ea"/>
                <a:cs typeface="宋体" panose="02010600030101010101" pitchFamily="2" charset="-122"/>
              </a:rPr>
              <a:t>l</a:t>
            </a:r>
            <a:r>
              <a:rPr lang="en-US" altLang="zh-CN" sz="1600" dirty="0" err="1">
                <a:solidFill>
                  <a:srgbClr val="101214"/>
                </a:solidFill>
                <a:effectLst/>
                <a:latin typeface="+mn-ea"/>
                <a:cs typeface="宋体" panose="02010600030101010101" pitchFamily="2" charset="-122"/>
              </a:rPr>
              <a:t>su</a:t>
            </a:r>
            <a:r>
              <a:rPr lang="zh-CN" altLang="en-US" sz="1600" dirty="0">
                <a:solidFill>
                  <a:srgbClr val="101214"/>
                </a:solidFill>
                <a:effectLst/>
                <a:latin typeface="+mn-ea"/>
                <a:cs typeface="宋体" panose="02010600030101010101" pitchFamily="2" charset="-122"/>
              </a:rPr>
              <a:t>还未到本路由器，所以导致链路数据库没有其对应的条目，导致查找失败。这时跳过该节点即可</a:t>
            </a:r>
            <a:r>
              <a:rPr lang="zh-CN" altLang="en-US" sz="1600" dirty="0">
                <a:effectLst/>
                <a:latin typeface="+mn-ea"/>
                <a:cs typeface="宋体" panose="02010600030101010101" pitchFamily="2" charset="-122"/>
              </a:rPr>
              <a:t>。</a:t>
            </a:r>
            <a:endParaRPr lang="en-US" altLang="zh-CN" sz="1600" dirty="0">
              <a:effectLst/>
              <a:latin typeface="+mn-ea"/>
              <a:cs typeface="宋体" panose="02010600030101010101" pitchFamily="2" charset="-122"/>
            </a:endParaRPr>
          </a:p>
          <a:p>
            <a:pPr marL="768985" indent="304800" algn="just"/>
            <a:r>
              <a:rPr lang="zh-CN" altLang="zh-CN" sz="1600" kern="0" dirty="0">
                <a:solidFill>
                  <a:srgbClr val="101214"/>
                </a:solidFill>
                <a:effectLst/>
                <a:latin typeface="+mn-ea"/>
                <a:cs typeface="宋体" panose="02010600030101010101" pitchFamily="2" charset="-122"/>
              </a:rPr>
              <a:t>在未收敛时，也有可能找不到对应</a:t>
            </a:r>
            <a:r>
              <a:rPr lang="en-US" altLang="zh-CN" sz="1600" kern="0" dirty="0">
                <a:solidFill>
                  <a:srgbClr val="101214"/>
                </a:solidFill>
                <a:effectLst/>
                <a:latin typeface="+mn-ea"/>
                <a:cs typeface="宋体" panose="02010600030101010101" pitchFamily="2" charset="-122"/>
              </a:rPr>
              <a:t>rid</a:t>
            </a:r>
            <a:r>
              <a:rPr lang="zh-CN" altLang="zh-CN" sz="1600" kern="0" dirty="0">
                <a:solidFill>
                  <a:srgbClr val="101214"/>
                </a:solidFill>
                <a:effectLst/>
                <a:latin typeface="+mn-ea"/>
                <a:cs typeface="宋体" panose="02010600030101010101" pitchFamily="2" charset="-122"/>
              </a:rPr>
              <a:t>的邻居。这是因为本路由器的</a:t>
            </a:r>
            <a:r>
              <a:rPr lang="en-US" altLang="zh-CN" sz="1600" kern="0" dirty="0">
                <a:solidFill>
                  <a:srgbClr val="101214"/>
                </a:solidFill>
                <a:effectLst/>
                <a:latin typeface="+mn-ea"/>
                <a:cs typeface="宋体" panose="02010600030101010101" pitchFamily="2" charset="-122"/>
              </a:rPr>
              <a:t>hello</a:t>
            </a:r>
            <a:r>
              <a:rPr lang="zh-CN" altLang="zh-CN" sz="1600" kern="0" dirty="0">
                <a:solidFill>
                  <a:srgbClr val="101214"/>
                </a:solidFill>
                <a:effectLst/>
                <a:latin typeface="+mn-ea"/>
                <a:cs typeface="宋体" panose="02010600030101010101" pitchFamily="2" charset="-122"/>
              </a:rPr>
              <a:t>先到达邻居，因而邻居的邻居列表有本路由器，但是邻居的</a:t>
            </a:r>
            <a:r>
              <a:rPr lang="en-US" altLang="zh-CN" sz="1600" kern="0" dirty="0" err="1">
                <a:solidFill>
                  <a:srgbClr val="101214"/>
                </a:solidFill>
                <a:latin typeface="+mn-ea"/>
                <a:cs typeface="宋体" panose="02010600030101010101" pitchFamily="2" charset="-122"/>
              </a:rPr>
              <a:t>l</a:t>
            </a:r>
            <a:r>
              <a:rPr lang="en-US" altLang="zh-CN" sz="1600" kern="0" dirty="0" err="1">
                <a:solidFill>
                  <a:srgbClr val="101214"/>
                </a:solidFill>
                <a:effectLst/>
                <a:latin typeface="+mn-ea"/>
                <a:cs typeface="宋体" panose="02010600030101010101" pitchFamily="2" charset="-122"/>
              </a:rPr>
              <a:t>su</a:t>
            </a:r>
            <a:r>
              <a:rPr lang="zh-CN" altLang="zh-CN" sz="1600" kern="0" dirty="0">
                <a:solidFill>
                  <a:srgbClr val="101214"/>
                </a:solidFill>
                <a:effectLst/>
                <a:latin typeface="+mn-ea"/>
                <a:cs typeface="宋体" panose="02010600030101010101" pitchFamily="2" charset="-122"/>
              </a:rPr>
              <a:t>消息比其</a:t>
            </a:r>
            <a:r>
              <a:rPr lang="en-US" altLang="zh-CN" sz="1600" kern="0" dirty="0">
                <a:solidFill>
                  <a:srgbClr val="101214"/>
                </a:solidFill>
                <a:effectLst/>
                <a:latin typeface="+mn-ea"/>
                <a:cs typeface="宋体" panose="02010600030101010101" pitchFamily="2" charset="-122"/>
              </a:rPr>
              <a:t>hello</a:t>
            </a:r>
            <a:r>
              <a:rPr lang="zh-CN" altLang="zh-CN" sz="1600" kern="0" dirty="0">
                <a:solidFill>
                  <a:srgbClr val="101214"/>
                </a:solidFill>
                <a:effectLst/>
                <a:latin typeface="+mn-ea"/>
                <a:cs typeface="宋体" panose="02010600030101010101" pitchFamily="2" charset="-122"/>
              </a:rPr>
              <a:t>先到达，导致本路由器邻居列表没有该邻居节点，但初始化图的时候从邻居的</a:t>
            </a:r>
            <a:r>
              <a:rPr lang="en-US" altLang="zh-CN" sz="1600" kern="0" dirty="0" err="1">
                <a:solidFill>
                  <a:srgbClr val="101214"/>
                </a:solidFill>
                <a:latin typeface="+mn-ea"/>
                <a:cs typeface="宋体" panose="02010600030101010101" pitchFamily="2" charset="-122"/>
              </a:rPr>
              <a:t>l</a:t>
            </a:r>
            <a:r>
              <a:rPr lang="en-US" altLang="zh-CN" sz="1600" kern="0" dirty="0" err="1">
                <a:solidFill>
                  <a:srgbClr val="101214"/>
                </a:solidFill>
                <a:effectLst/>
                <a:latin typeface="+mn-ea"/>
                <a:cs typeface="宋体" panose="02010600030101010101" pitchFamily="2" charset="-122"/>
              </a:rPr>
              <a:t>su</a:t>
            </a:r>
            <a:r>
              <a:rPr lang="zh-CN" altLang="zh-CN" sz="1600" kern="0" dirty="0">
                <a:solidFill>
                  <a:srgbClr val="101214"/>
                </a:solidFill>
                <a:effectLst/>
                <a:latin typeface="+mn-ea"/>
                <a:cs typeface="宋体" panose="02010600030101010101" pitchFamily="2" charset="-122"/>
              </a:rPr>
              <a:t>知道邻居能到达自己，对于这种情况也跳过即可。</a:t>
            </a:r>
            <a:endParaRPr lang="en-US" altLang="zh-CN" sz="1600" kern="0" dirty="0">
              <a:solidFill>
                <a:srgbClr val="101214"/>
              </a:solidFill>
              <a:effectLst/>
              <a:latin typeface="+mn-ea"/>
              <a:cs typeface="宋体" panose="02010600030101010101" pitchFamily="2" charset="-122"/>
            </a:endParaRPr>
          </a:p>
          <a:p>
            <a:pPr marL="768985" indent="304800" algn="just"/>
            <a:r>
              <a:rPr lang="zh-CN" altLang="en-US" sz="1600" dirty="0">
                <a:solidFill>
                  <a:srgbClr val="FF0000"/>
                </a:solidFill>
                <a:effectLst/>
                <a:latin typeface="+mn-ea"/>
                <a:cs typeface="宋体" panose="02010600030101010101" pitchFamily="2" charset="-122"/>
              </a:rPr>
              <a:t>注：当链路数据库和每个节点的邻居列表收敛后不会出现次情况</a:t>
            </a:r>
            <a:endParaRPr lang="zh-CN" altLang="zh-CN" sz="1600" dirty="0">
              <a:solidFill>
                <a:srgbClr val="FF0000"/>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36149" y="3319273"/>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zh-CN" altLang="en-US" sz="2000" b="1" dirty="0">
                <a:solidFill>
                  <a:srgbClr val="000000"/>
                </a:solidFill>
                <a:latin typeface="Arial"/>
                <a:ea typeface="微软雅黑"/>
              </a:rPr>
              <a:t>未</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收敛时的特殊情况</a:t>
            </a:r>
          </a:p>
        </p:txBody>
      </p:sp>
    </p:spTree>
    <p:extLst>
      <p:ext uri="{BB962C8B-B14F-4D97-AF65-F5344CB8AC3E}">
        <p14:creationId xmlns:p14="http://schemas.microsoft.com/office/powerpoint/2010/main" val="435717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链路数据库一致性验证</a:t>
            </a:r>
          </a:p>
        </p:txBody>
      </p:sp>
      <p:pic>
        <p:nvPicPr>
          <p:cNvPr id="3" name="图片 2">
            <a:extLst>
              <a:ext uri="{FF2B5EF4-FFF2-40B4-BE49-F238E27FC236}">
                <a16:creationId xmlns:a16="http://schemas.microsoft.com/office/drawing/2014/main" id="{746842B2-AC30-4176-0D6D-D03C63231718}"/>
              </a:ext>
            </a:extLst>
          </p:cNvPr>
          <p:cNvPicPr>
            <a:picLocks noChangeAspect="1"/>
          </p:cNvPicPr>
          <p:nvPr/>
        </p:nvPicPr>
        <p:blipFill>
          <a:blip r:embed="rId3"/>
          <a:stretch>
            <a:fillRect/>
          </a:stretch>
        </p:blipFill>
        <p:spPr>
          <a:xfrm>
            <a:off x="970474" y="1632586"/>
            <a:ext cx="5101530" cy="2313329"/>
          </a:xfrm>
          <a:prstGeom prst="rect">
            <a:avLst/>
          </a:prstGeom>
        </p:spPr>
      </p:pic>
      <p:pic>
        <p:nvPicPr>
          <p:cNvPr id="4" name="图片 3">
            <a:extLst>
              <a:ext uri="{FF2B5EF4-FFF2-40B4-BE49-F238E27FC236}">
                <a16:creationId xmlns:a16="http://schemas.microsoft.com/office/drawing/2014/main" id="{B809C3D2-A4BC-1B0C-3572-0A8B871638E4}"/>
              </a:ext>
            </a:extLst>
          </p:cNvPr>
          <p:cNvPicPr>
            <a:picLocks noChangeAspect="1"/>
          </p:cNvPicPr>
          <p:nvPr/>
        </p:nvPicPr>
        <p:blipFill>
          <a:blip r:embed="rId4"/>
          <a:stretch>
            <a:fillRect/>
          </a:stretch>
        </p:blipFill>
        <p:spPr>
          <a:xfrm>
            <a:off x="6581394" y="1436052"/>
            <a:ext cx="5035827" cy="2507952"/>
          </a:xfrm>
          <a:prstGeom prst="rect">
            <a:avLst/>
          </a:prstGeom>
        </p:spPr>
      </p:pic>
      <p:pic>
        <p:nvPicPr>
          <p:cNvPr id="5" name="图片 4">
            <a:extLst>
              <a:ext uri="{FF2B5EF4-FFF2-40B4-BE49-F238E27FC236}">
                <a16:creationId xmlns:a16="http://schemas.microsoft.com/office/drawing/2014/main" id="{2CC0BA6F-0CB7-8A9C-1DC6-62AC86AA1557}"/>
              </a:ext>
            </a:extLst>
          </p:cNvPr>
          <p:cNvPicPr>
            <a:picLocks noChangeAspect="1"/>
          </p:cNvPicPr>
          <p:nvPr/>
        </p:nvPicPr>
        <p:blipFill>
          <a:blip r:embed="rId5"/>
          <a:stretch>
            <a:fillRect/>
          </a:stretch>
        </p:blipFill>
        <p:spPr>
          <a:xfrm>
            <a:off x="970474" y="4053780"/>
            <a:ext cx="4470533" cy="2647062"/>
          </a:xfrm>
          <a:prstGeom prst="rect">
            <a:avLst/>
          </a:prstGeom>
        </p:spPr>
      </p:pic>
      <p:pic>
        <p:nvPicPr>
          <p:cNvPr id="6" name="图片 5">
            <a:extLst>
              <a:ext uri="{FF2B5EF4-FFF2-40B4-BE49-F238E27FC236}">
                <a16:creationId xmlns:a16="http://schemas.microsoft.com/office/drawing/2014/main" id="{3C1B6994-2EC4-8CA1-0B74-5D05B54BABB0}"/>
              </a:ext>
            </a:extLst>
          </p:cNvPr>
          <p:cNvPicPr>
            <a:picLocks noChangeAspect="1"/>
          </p:cNvPicPr>
          <p:nvPr/>
        </p:nvPicPr>
        <p:blipFill>
          <a:blip r:embed="rId6"/>
          <a:stretch>
            <a:fillRect/>
          </a:stretch>
        </p:blipFill>
        <p:spPr>
          <a:xfrm>
            <a:off x="6658232" y="4163465"/>
            <a:ext cx="4768011" cy="2592219"/>
          </a:xfrm>
          <a:prstGeom prst="rect">
            <a:avLst/>
          </a:prstGeom>
        </p:spPr>
      </p:pic>
    </p:spTree>
    <p:extLst>
      <p:ext uri="{BB962C8B-B14F-4D97-AF65-F5344CB8AC3E}">
        <p14:creationId xmlns:p14="http://schemas.microsoft.com/office/powerpoint/2010/main" val="279513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854162" y="1718805"/>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90712" y="1829004"/>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939853" y="1718805"/>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854162" y="2739169"/>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90713" y="2828034"/>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939853" y="2739168"/>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854162" y="3737317"/>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90713" y="382332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939853" y="373731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854162" y="4746572"/>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90713" y="4833851"/>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939853" y="4746573"/>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949773" y="1902706"/>
            <a:ext cx="28616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路由器转发实验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4" name="TextBox 106"/>
          <p:cNvSpPr txBox="1">
            <a:spLocks noChangeArrowheads="1"/>
          </p:cNvSpPr>
          <p:nvPr/>
        </p:nvSpPr>
        <p:spPr bwMode="auto">
          <a:xfrm>
            <a:off x="5047761" y="1761651"/>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5" name="TextBox 108"/>
          <p:cNvSpPr txBox="1">
            <a:spLocks noChangeArrowheads="1"/>
          </p:cNvSpPr>
          <p:nvPr/>
        </p:nvSpPr>
        <p:spPr bwMode="auto">
          <a:xfrm>
            <a:off x="5949773" y="2920417"/>
            <a:ext cx="24929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网络路由实验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6" name="TextBox 109"/>
          <p:cNvSpPr txBox="1">
            <a:spLocks noChangeArrowheads="1"/>
          </p:cNvSpPr>
          <p:nvPr/>
        </p:nvSpPr>
        <p:spPr bwMode="auto">
          <a:xfrm>
            <a:off x="5047761" y="2759799"/>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8" name="TextBox 116"/>
          <p:cNvSpPr txBox="1">
            <a:spLocks noChangeArrowheads="1"/>
          </p:cNvSpPr>
          <p:nvPr/>
        </p:nvSpPr>
        <p:spPr bwMode="auto">
          <a:xfrm>
            <a:off x="5047761" y="3756359"/>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9" name="TextBox 117"/>
          <p:cNvSpPr txBox="1">
            <a:spLocks noChangeArrowheads="1"/>
          </p:cNvSpPr>
          <p:nvPr/>
        </p:nvSpPr>
        <p:spPr bwMode="auto">
          <a:xfrm>
            <a:off x="5949774" y="4891615"/>
            <a:ext cx="32624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网络地址转换实验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0" name="TextBox 118"/>
          <p:cNvSpPr txBox="1">
            <a:spLocks noChangeArrowheads="1"/>
          </p:cNvSpPr>
          <p:nvPr/>
        </p:nvSpPr>
        <p:spPr bwMode="auto">
          <a:xfrm>
            <a:off x="5047761" y="477672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8"/>
          <p:cNvSpPr txBox="1">
            <a:spLocks noChangeArrowheads="1"/>
          </p:cNvSpPr>
          <p:nvPr/>
        </p:nvSpPr>
        <p:spPr bwMode="auto">
          <a:xfrm>
            <a:off x="5949774" y="3877018"/>
            <a:ext cx="3645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高效</a:t>
            </a:r>
            <a:r>
              <a:rPr lang="en-US" altLang="zh-CN" sz="3000" b="1" dirty="0">
                <a:solidFill>
                  <a:srgbClr val="3C3C3C"/>
                </a:solidFill>
                <a:latin typeface="微软雅黑" panose="020B0503020204020204" charset="-122"/>
                <a:ea typeface="微软雅黑" panose="020B0503020204020204" charset="-122"/>
              </a:rPr>
              <a:t>IP</a:t>
            </a:r>
            <a:r>
              <a:rPr lang="zh-CN" altLang="en-US" sz="3000" b="1" dirty="0">
                <a:solidFill>
                  <a:srgbClr val="3C3C3C"/>
                </a:solidFill>
                <a:latin typeface="微软雅黑" panose="020B0503020204020204" charset="-122"/>
                <a:ea typeface="微软雅黑" panose="020B0503020204020204" charset="-122"/>
              </a:rPr>
              <a:t>路由查找实验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4338"/>
                                        </p:tgtEl>
                                        <p:attrNameLst>
                                          <p:attrName>style.visibility</p:attrName>
                                        </p:attrNameLst>
                                      </p:cBhvr>
                                      <p:to>
                                        <p:strVal val="visible"/>
                                      </p:to>
                                    </p:set>
                                    <p:animEffect transition="in" filter="wipe(down)">
                                      <p:cBhvr>
                                        <p:cTn id="35" dur="300"/>
                                        <p:tgtEl>
                                          <p:spTgt spid="14338"/>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4340"/>
                                        </p:tgtEl>
                                        <p:attrNameLst>
                                          <p:attrName>style.visibility</p:attrName>
                                        </p:attrNameLst>
                                      </p:cBhvr>
                                      <p:to>
                                        <p:strVal val="visible"/>
                                      </p:to>
                                    </p:set>
                                    <p:animEffect transition="in" filter="wipe(up)">
                                      <p:cBhvr>
                                        <p:cTn id="39" dur="500"/>
                                        <p:tgtEl>
                                          <p:spTgt spid="14340"/>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4354"/>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4353"/>
                                        </p:tgtEl>
                                        <p:attrNameLst>
                                          <p:attrName>style.visibility</p:attrName>
                                        </p:attrNameLst>
                                      </p:cBhvr>
                                      <p:to>
                                        <p:strVal val="visible"/>
                                      </p:to>
                                    </p:set>
                                    <p:animEffect transition="in" filter="wipe(left)">
                                      <p:cBhvr>
                                        <p:cTn id="46" dur="500"/>
                                        <p:tgtEl>
                                          <p:spTgt spid="14353"/>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4341"/>
                                        </p:tgtEl>
                                        <p:attrNameLst>
                                          <p:attrName>style.visibility</p:attrName>
                                        </p:attrNameLst>
                                      </p:cBhvr>
                                      <p:to>
                                        <p:strVal val="visible"/>
                                      </p:to>
                                    </p:set>
                                    <p:animEffect transition="in" filter="wipe(down)">
                                      <p:cBhvr>
                                        <p:cTn id="50" dur="300"/>
                                        <p:tgtEl>
                                          <p:spTgt spid="14341"/>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14343"/>
                                        </p:tgtEl>
                                        <p:attrNameLst>
                                          <p:attrName>style.visibility</p:attrName>
                                        </p:attrNameLst>
                                      </p:cBhvr>
                                      <p:to>
                                        <p:strVal val="visible"/>
                                      </p:to>
                                    </p:set>
                                    <p:animEffect transition="in" filter="wipe(up)">
                                      <p:cBhvr>
                                        <p:cTn id="54" dur="500"/>
                                        <p:tgtEl>
                                          <p:spTgt spid="1434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4356"/>
                                        </p:tgtEl>
                                        <p:attrNameLst>
                                          <p:attrName>style.visibility</p:attrName>
                                        </p:attrNameLst>
                                      </p:cBhvr>
                                      <p:to>
                                        <p:strVal val="visible"/>
                                      </p:to>
                                    </p:set>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4355"/>
                                        </p:tgtEl>
                                        <p:attrNameLst>
                                          <p:attrName>style.visibility</p:attrName>
                                        </p:attrNameLst>
                                      </p:cBhvr>
                                      <p:to>
                                        <p:strVal val="visible"/>
                                      </p:to>
                                    </p:set>
                                    <p:animEffect transition="in" filter="wipe(left)">
                                      <p:cBhvr>
                                        <p:cTn id="60" dur="500"/>
                                        <p:tgtEl>
                                          <p:spTgt spid="14355"/>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4344"/>
                                        </p:tgtEl>
                                        <p:attrNameLst>
                                          <p:attrName>style.visibility</p:attrName>
                                        </p:attrNameLst>
                                      </p:cBhvr>
                                      <p:to>
                                        <p:strVal val="visible"/>
                                      </p:to>
                                    </p:set>
                                    <p:animEffect transition="in" filter="wipe(down)">
                                      <p:cBhvr>
                                        <p:cTn id="64" dur="300"/>
                                        <p:tgtEl>
                                          <p:spTgt spid="14344"/>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14346"/>
                                        </p:tgtEl>
                                        <p:attrNameLst>
                                          <p:attrName>style.visibility</p:attrName>
                                        </p:attrNameLst>
                                      </p:cBhvr>
                                      <p:to>
                                        <p:strVal val="visible"/>
                                      </p:to>
                                    </p:set>
                                    <p:animEffect transition="in" filter="wipe(up)">
                                      <p:cBhvr>
                                        <p:cTn id="68" dur="500"/>
                                        <p:tgtEl>
                                          <p:spTgt spid="14346"/>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4358"/>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14347"/>
                                        </p:tgtEl>
                                        <p:attrNameLst>
                                          <p:attrName>style.visibility</p:attrName>
                                        </p:attrNameLst>
                                      </p:cBhvr>
                                      <p:to>
                                        <p:strVal val="visible"/>
                                      </p:to>
                                    </p:set>
                                    <p:animEffect transition="in" filter="wipe(down)">
                                      <p:cBhvr>
                                        <p:cTn id="75" dur="300"/>
                                        <p:tgtEl>
                                          <p:spTgt spid="14347"/>
                                        </p:tgtEl>
                                      </p:cBhvr>
                                    </p:animEffect>
                                  </p:childTnLst>
                                </p:cTn>
                              </p:par>
                            </p:childTnLst>
                          </p:cTn>
                        </p:par>
                        <p:par>
                          <p:cTn id="76" fill="hold">
                            <p:stCondLst>
                              <p:cond delay="6000"/>
                            </p:stCondLst>
                            <p:childTnLst>
                              <p:par>
                                <p:cTn id="77" presetID="22" presetClass="entr" presetSubtype="1" fill="hold" grpId="0" nodeType="afterEffect">
                                  <p:stCondLst>
                                    <p:cond delay="0"/>
                                  </p:stCondLst>
                                  <p:childTnLst>
                                    <p:set>
                                      <p:cBhvr>
                                        <p:cTn id="78" dur="1" fill="hold">
                                          <p:stCondLst>
                                            <p:cond delay="0"/>
                                          </p:stCondLst>
                                        </p:cTn>
                                        <p:tgtEl>
                                          <p:spTgt spid="14349"/>
                                        </p:tgtEl>
                                        <p:attrNameLst>
                                          <p:attrName>style.visibility</p:attrName>
                                        </p:attrNameLst>
                                      </p:cBhvr>
                                      <p:to>
                                        <p:strVal val="visible"/>
                                      </p:to>
                                    </p:set>
                                    <p:animEffect transition="in" filter="wipe(up)">
                                      <p:cBhvr>
                                        <p:cTn id="79" dur="500"/>
                                        <p:tgtEl>
                                          <p:spTgt spid="1434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4360"/>
                                        </p:tgtEl>
                                        <p:attrNameLst>
                                          <p:attrName>style.visibility</p:attrName>
                                        </p:attrNameLst>
                                      </p:cBhvr>
                                      <p:to>
                                        <p:strVal val="visible"/>
                                      </p:to>
                                    </p:se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4359"/>
                                        </p:tgtEl>
                                        <p:attrNameLst>
                                          <p:attrName>style.visibility</p:attrName>
                                        </p:attrNameLst>
                                      </p:cBhvr>
                                      <p:to>
                                        <p:strVal val="visible"/>
                                      </p:to>
                                    </p:set>
                                    <p:animEffect transition="in" filter="wipe(left)">
                                      <p:cBhvr>
                                        <p:cTn id="85" dur="500"/>
                                        <p:tgtEl>
                                          <p:spTgt spid="14359"/>
                                        </p:tgtEl>
                                      </p:cBhvr>
                                    </p:animEffect>
                                  </p:childTnLst>
                                </p:cTn>
                              </p:par>
                            </p:childTnLst>
                          </p:cTn>
                        </p:par>
                        <p:par>
                          <p:cTn id="86" fill="hold">
                            <p:stCondLst>
                              <p:cond delay="7000"/>
                            </p:stCondLst>
                            <p:childTnLst>
                              <p:par>
                                <p:cTn id="87" presetID="22" presetClass="entr" presetSubtype="8" fill="hold" grpId="0"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left)">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49" grpId="0" animBg="1" autoUpdateAnimBg="0"/>
      <p:bldP spid="14353" grpId="0" autoUpdateAnimBg="0"/>
      <p:bldP spid="14354" grpId="0"/>
      <p:bldP spid="14355" grpId="0" autoUpdateAnimBg="0"/>
      <p:bldP spid="14356" grpId="0" animBg="1"/>
      <p:bldP spid="14358" grpId="0" autoUpdateAnimBg="0"/>
      <p:bldP spid="14359" grpId="0" autoUpdateAnimBg="0"/>
      <p:bldP spid="14360" grpId="0"/>
      <p:bldP spid="14366" grpId="0" autoUpdateAnimBg="0"/>
      <p:bldP spid="14367" grpId="0" autoUpdateAnimBg="0"/>
      <p:bldP spid="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路由表计算结果验证</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F6F1D7E3-4B3E-02C9-74FB-E0D53D34CC65}"/>
              </a:ext>
            </a:extLst>
          </p:cNvPr>
          <p:cNvPicPr>
            <a:picLocks noChangeAspect="1"/>
          </p:cNvPicPr>
          <p:nvPr/>
        </p:nvPicPr>
        <p:blipFill>
          <a:blip r:embed="rId3"/>
          <a:stretch>
            <a:fillRect/>
          </a:stretch>
        </p:blipFill>
        <p:spPr>
          <a:xfrm>
            <a:off x="438240" y="3302492"/>
            <a:ext cx="4953000" cy="1677670"/>
          </a:xfrm>
          <a:prstGeom prst="rect">
            <a:avLst/>
          </a:prstGeom>
        </p:spPr>
      </p:pic>
      <p:pic>
        <p:nvPicPr>
          <p:cNvPr id="8" name="图片 7">
            <a:extLst>
              <a:ext uri="{FF2B5EF4-FFF2-40B4-BE49-F238E27FC236}">
                <a16:creationId xmlns:a16="http://schemas.microsoft.com/office/drawing/2014/main" id="{58584995-7C5C-DBBE-93AB-0C9FD8E5F556}"/>
              </a:ext>
            </a:extLst>
          </p:cNvPr>
          <p:cNvPicPr>
            <a:picLocks noChangeAspect="1"/>
          </p:cNvPicPr>
          <p:nvPr/>
        </p:nvPicPr>
        <p:blipFill>
          <a:blip r:embed="rId4"/>
          <a:stretch>
            <a:fillRect/>
          </a:stretch>
        </p:blipFill>
        <p:spPr>
          <a:xfrm>
            <a:off x="400140" y="5007557"/>
            <a:ext cx="4991100" cy="1797685"/>
          </a:xfrm>
          <a:prstGeom prst="rect">
            <a:avLst/>
          </a:prstGeom>
        </p:spPr>
      </p:pic>
      <p:pic>
        <p:nvPicPr>
          <p:cNvPr id="10" name="图片 9">
            <a:extLst>
              <a:ext uri="{FF2B5EF4-FFF2-40B4-BE49-F238E27FC236}">
                <a16:creationId xmlns:a16="http://schemas.microsoft.com/office/drawing/2014/main" id="{8688E531-9852-D177-E73D-F834AD207043}"/>
              </a:ext>
            </a:extLst>
          </p:cNvPr>
          <p:cNvPicPr>
            <a:picLocks noChangeAspect="1"/>
          </p:cNvPicPr>
          <p:nvPr/>
        </p:nvPicPr>
        <p:blipFill>
          <a:blip r:embed="rId5"/>
          <a:stretch>
            <a:fillRect/>
          </a:stretch>
        </p:blipFill>
        <p:spPr>
          <a:xfrm>
            <a:off x="5769724" y="3742553"/>
            <a:ext cx="5327015" cy="1028700"/>
          </a:xfrm>
          <a:prstGeom prst="rect">
            <a:avLst/>
          </a:prstGeom>
        </p:spPr>
      </p:pic>
      <p:pic>
        <p:nvPicPr>
          <p:cNvPr id="11" name="图片 10">
            <a:extLst>
              <a:ext uri="{FF2B5EF4-FFF2-40B4-BE49-F238E27FC236}">
                <a16:creationId xmlns:a16="http://schemas.microsoft.com/office/drawing/2014/main" id="{490DDC1E-7265-649D-5148-66D66ACC3A96}"/>
              </a:ext>
            </a:extLst>
          </p:cNvPr>
          <p:cNvPicPr>
            <a:picLocks noChangeAspect="1"/>
          </p:cNvPicPr>
          <p:nvPr/>
        </p:nvPicPr>
        <p:blipFill>
          <a:blip r:embed="rId6"/>
          <a:stretch>
            <a:fillRect/>
          </a:stretch>
        </p:blipFill>
        <p:spPr>
          <a:xfrm>
            <a:off x="5769724" y="1665456"/>
            <a:ext cx="4778375" cy="1758950"/>
          </a:xfrm>
          <a:prstGeom prst="rect">
            <a:avLst/>
          </a:prstGeom>
        </p:spPr>
      </p:pic>
      <p:sp>
        <p:nvSpPr>
          <p:cNvPr id="12" name="文本框 11">
            <a:extLst>
              <a:ext uri="{FF2B5EF4-FFF2-40B4-BE49-F238E27FC236}">
                <a16:creationId xmlns:a16="http://schemas.microsoft.com/office/drawing/2014/main" id="{7B07096F-7144-0F23-A611-BE97EBD0ADC1}"/>
              </a:ext>
            </a:extLst>
          </p:cNvPr>
          <p:cNvSpPr txBox="1"/>
          <p:nvPr/>
        </p:nvSpPr>
        <p:spPr>
          <a:xfrm>
            <a:off x="5684108" y="5007878"/>
            <a:ext cx="5733535" cy="369332"/>
          </a:xfrm>
          <a:prstGeom prst="rect">
            <a:avLst/>
          </a:prstGeom>
          <a:noFill/>
        </p:spPr>
        <p:txBody>
          <a:bodyPr wrap="square" rtlCol="0">
            <a:spAutoFit/>
          </a:bodyPr>
          <a:lstStyle/>
          <a:p>
            <a:r>
              <a:rPr lang="zh-CN" altLang="zh-CN" sz="1800" kern="0" dirty="0">
                <a:solidFill>
                  <a:srgbClr val="00000A"/>
                </a:solidFill>
                <a:effectLst/>
                <a:ea typeface="华文中宋" panose="02010600040101010101" pitchFamily="2" charset="-122"/>
                <a:cs typeface="宋体" panose="02010600030101010101" pitchFamily="2" charset="-122"/>
              </a:rPr>
              <a:t>关闭</a:t>
            </a:r>
            <a:r>
              <a:rPr lang="en-US" altLang="zh-CN" sz="1800" kern="0" dirty="0">
                <a:solidFill>
                  <a:srgbClr val="00000A"/>
                </a:solidFill>
                <a:effectLst/>
                <a:ea typeface="华文中宋" panose="02010600040101010101" pitchFamily="2" charset="-122"/>
                <a:cs typeface="宋体" panose="02010600030101010101" pitchFamily="2" charset="-122"/>
              </a:rPr>
              <a:t>r2 </a:t>
            </a:r>
            <a:r>
              <a:rPr lang="zh-CN" altLang="zh-CN" sz="1800" kern="0" dirty="0">
                <a:solidFill>
                  <a:srgbClr val="00000A"/>
                </a:solidFill>
                <a:effectLst/>
                <a:ea typeface="华文中宋" panose="02010600040101010101" pitchFamily="2" charset="-122"/>
                <a:cs typeface="宋体" panose="02010600030101010101" pitchFamily="2" charset="-122"/>
              </a:rPr>
              <a:t>与</a:t>
            </a:r>
            <a:r>
              <a:rPr lang="en-US" altLang="zh-CN" sz="1800" kern="0" dirty="0">
                <a:solidFill>
                  <a:srgbClr val="00000A"/>
                </a:solidFill>
                <a:effectLst/>
                <a:ea typeface="华文中宋" panose="02010600040101010101" pitchFamily="2" charset="-122"/>
                <a:cs typeface="宋体" panose="02010600030101010101" pitchFamily="2" charset="-122"/>
              </a:rPr>
              <a:t> r4</a:t>
            </a:r>
            <a:r>
              <a:rPr lang="zh-CN" altLang="zh-CN" sz="1800" kern="0" dirty="0">
                <a:solidFill>
                  <a:srgbClr val="00000A"/>
                </a:solidFill>
                <a:effectLst/>
                <a:ea typeface="华文中宋" panose="02010600040101010101" pitchFamily="2" charset="-122"/>
                <a:cs typeface="宋体" panose="02010600030101010101" pitchFamily="2" charset="-122"/>
              </a:rPr>
              <a:t>的链路，再在</a:t>
            </a:r>
            <a:r>
              <a:rPr lang="en-US" altLang="zh-CN" sz="1800" kern="0" dirty="0">
                <a:solidFill>
                  <a:srgbClr val="00000A"/>
                </a:solidFill>
                <a:effectLst/>
                <a:ea typeface="华文中宋" panose="02010600040101010101" pitchFamily="2" charset="-122"/>
                <a:cs typeface="宋体" panose="02010600030101010101" pitchFamily="2" charset="-122"/>
              </a:rPr>
              <a:t> h1 </a:t>
            </a:r>
            <a:r>
              <a:rPr lang="zh-CN" altLang="zh-CN" sz="1800" kern="0" dirty="0">
                <a:solidFill>
                  <a:srgbClr val="00000A"/>
                </a:solidFill>
                <a:effectLst/>
                <a:ea typeface="华文中宋" panose="02010600040101010101" pitchFamily="2" charset="-122"/>
                <a:cs typeface="宋体" panose="02010600030101010101" pitchFamily="2" charset="-122"/>
              </a:rPr>
              <a:t>主机上</a:t>
            </a:r>
            <a:r>
              <a:rPr lang="en-US" altLang="zh-CN" sz="1800" kern="0" dirty="0">
                <a:solidFill>
                  <a:srgbClr val="00000A"/>
                </a:solidFill>
                <a:effectLst/>
                <a:ea typeface="华文中宋" panose="02010600040101010101" pitchFamily="2" charset="-122"/>
                <a:cs typeface="宋体" panose="02010600030101010101" pitchFamily="2" charset="-122"/>
              </a:rPr>
              <a:t>traceroute h2</a:t>
            </a:r>
            <a:r>
              <a:rPr lang="zh-CN" altLang="zh-CN" sz="1800" kern="0" dirty="0">
                <a:solidFill>
                  <a:srgbClr val="00000A"/>
                </a:solidFill>
                <a:effectLst/>
                <a:ea typeface="华文中宋" panose="02010600040101010101" pitchFamily="2" charset="-122"/>
                <a:cs typeface="宋体" panose="02010600030101010101" pitchFamily="2" charset="-122"/>
              </a:rPr>
              <a:t>主机</a:t>
            </a:r>
            <a:endParaRPr lang="zh-CN" altLang="en-US" dirty="0"/>
          </a:p>
        </p:txBody>
      </p:sp>
      <p:pic>
        <p:nvPicPr>
          <p:cNvPr id="13" name="图片 12">
            <a:extLst>
              <a:ext uri="{FF2B5EF4-FFF2-40B4-BE49-F238E27FC236}">
                <a16:creationId xmlns:a16="http://schemas.microsoft.com/office/drawing/2014/main" id="{90FB59A1-13CB-B6AC-305E-CE4DFDD44966}"/>
              </a:ext>
            </a:extLst>
          </p:cNvPr>
          <p:cNvPicPr>
            <a:picLocks noChangeAspect="1"/>
          </p:cNvPicPr>
          <p:nvPr/>
        </p:nvPicPr>
        <p:blipFill>
          <a:blip r:embed="rId7"/>
          <a:stretch>
            <a:fillRect/>
          </a:stretch>
        </p:blipFill>
        <p:spPr>
          <a:xfrm>
            <a:off x="5668123" y="5583441"/>
            <a:ext cx="5530215" cy="1123950"/>
          </a:xfrm>
          <a:prstGeom prst="rect">
            <a:avLst/>
          </a:prstGeom>
        </p:spPr>
      </p:pic>
      <p:pic>
        <p:nvPicPr>
          <p:cNvPr id="15" name="图片 14">
            <a:extLst>
              <a:ext uri="{FF2B5EF4-FFF2-40B4-BE49-F238E27FC236}">
                <a16:creationId xmlns:a16="http://schemas.microsoft.com/office/drawing/2014/main" id="{13075E73-9E52-BBAC-2B27-D3B3D3209C78}"/>
              </a:ext>
            </a:extLst>
          </p:cNvPr>
          <p:cNvPicPr>
            <a:picLocks noChangeAspect="1"/>
          </p:cNvPicPr>
          <p:nvPr/>
        </p:nvPicPr>
        <p:blipFill>
          <a:blip r:embed="rId8"/>
          <a:stretch>
            <a:fillRect/>
          </a:stretch>
        </p:blipFill>
        <p:spPr>
          <a:xfrm>
            <a:off x="768702" y="1624822"/>
            <a:ext cx="4474881" cy="1677670"/>
          </a:xfrm>
          <a:prstGeom prst="rect">
            <a:avLst/>
          </a:prstGeom>
        </p:spPr>
      </p:pic>
    </p:spTree>
    <p:extLst>
      <p:ext uri="{BB962C8B-B14F-4D97-AF65-F5344CB8AC3E}">
        <p14:creationId xmlns:p14="http://schemas.microsoft.com/office/powerpoint/2010/main" val="293811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528120" y="1950913"/>
            <a:ext cx="8511746" cy="3277820"/>
          </a:xfrm>
          <a:prstGeom prst="rect">
            <a:avLst/>
          </a:prstGeom>
          <a:noFill/>
        </p:spPr>
        <p:txBody>
          <a:bodyPr wrap="square" rtlCol="0">
            <a:spAutoFit/>
          </a:bodyPr>
          <a:lstStyle/>
          <a:p>
            <a:pPr>
              <a:lnSpc>
                <a:spcPct val="150000"/>
              </a:lnSpc>
            </a:pPr>
            <a:r>
              <a:rPr lang="zh-CN" altLang="en-US" dirty="0"/>
              <a:t>       本人感觉这次实验算是</a:t>
            </a:r>
            <a:r>
              <a:rPr lang="zh-CN" altLang="en-US" dirty="0">
                <a:solidFill>
                  <a:srgbClr val="FF0000"/>
                </a:solidFill>
              </a:rPr>
              <a:t>调试难度较大</a:t>
            </a:r>
            <a:r>
              <a:rPr lang="zh-CN" altLang="en-US" dirty="0"/>
              <a:t>的实验之一。本次实验</a:t>
            </a:r>
            <a:r>
              <a:rPr lang="zh-CN" altLang="en-US" dirty="0">
                <a:solidFill>
                  <a:srgbClr val="FF0000"/>
                </a:solidFill>
              </a:rPr>
              <a:t>节点较多</a:t>
            </a:r>
            <a:r>
              <a:rPr lang="zh-CN" altLang="en-US" dirty="0"/>
              <a:t>，同时</a:t>
            </a:r>
            <a:r>
              <a:rPr lang="en-US" altLang="zh-CN" dirty="0"/>
              <a:t>debug</a:t>
            </a:r>
            <a:r>
              <a:rPr lang="zh-CN" altLang="en-US" dirty="0"/>
              <a:t>的难度较大。在最短路径计算时，思路很简单，但是过程出现了较多问题，例如图的构建出错，未收敛有很多需要特殊考虑的地方出错等。同时，实验中也</a:t>
            </a:r>
            <a:r>
              <a:rPr lang="zh-CN" altLang="en-US" dirty="0">
                <a:solidFill>
                  <a:srgbClr val="FF0000"/>
                </a:solidFill>
              </a:rPr>
              <a:t>涉及很多的</a:t>
            </a:r>
            <a:r>
              <a:rPr lang="en-US" altLang="zh-CN" dirty="0">
                <a:solidFill>
                  <a:srgbClr val="FF0000"/>
                </a:solidFill>
              </a:rPr>
              <a:t>free</a:t>
            </a:r>
            <a:r>
              <a:rPr lang="zh-CN" altLang="en-US" dirty="0">
                <a:solidFill>
                  <a:srgbClr val="FF0000"/>
                </a:solidFill>
              </a:rPr>
              <a:t>操作</a:t>
            </a:r>
            <a:r>
              <a:rPr lang="zh-CN" altLang="en-US" dirty="0"/>
              <a:t>，出现了很多同一地址多次</a:t>
            </a:r>
            <a:r>
              <a:rPr lang="en-US" altLang="zh-CN" dirty="0"/>
              <a:t>free</a:t>
            </a:r>
            <a:r>
              <a:rPr lang="zh-CN" altLang="en-US" dirty="0"/>
              <a:t>，或者不当</a:t>
            </a:r>
            <a:r>
              <a:rPr lang="en-US" altLang="zh-CN" dirty="0"/>
              <a:t>free</a:t>
            </a:r>
            <a:r>
              <a:rPr lang="zh-CN" altLang="en-US" dirty="0"/>
              <a:t>导致访问空指针的情况。</a:t>
            </a:r>
            <a:endParaRPr lang="en-US" altLang="zh-CN" dirty="0"/>
          </a:p>
          <a:p>
            <a:pPr>
              <a:lnSpc>
                <a:spcPct val="150000"/>
              </a:lnSpc>
            </a:pPr>
            <a:r>
              <a:rPr lang="en-US" altLang="zh-CN" dirty="0"/>
              <a:t>        </a:t>
            </a:r>
            <a:r>
              <a:rPr lang="zh-CN" altLang="en-US" dirty="0"/>
              <a:t>另外，</a:t>
            </a:r>
            <a:r>
              <a:rPr lang="zh-CN" altLang="en-US" dirty="0">
                <a:solidFill>
                  <a:srgbClr val="FF0000"/>
                </a:solidFill>
              </a:rPr>
              <a:t>由于多线程的原因，实验中错误的可复现性也较低</a:t>
            </a:r>
            <a:r>
              <a:rPr lang="zh-CN" altLang="en-US" dirty="0"/>
              <a:t>。经常跑很多次之后才能复现一次，导致错误位置比较难定位。</a:t>
            </a: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343057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6" name="文本框 5">
            <a:extLst>
              <a:ext uri="{FF2B5EF4-FFF2-40B4-BE49-F238E27FC236}">
                <a16:creationId xmlns:a16="http://schemas.microsoft.com/office/drawing/2014/main" id="{89A4C537-108C-9FB2-7EB1-84858796455D}"/>
              </a:ext>
            </a:extLst>
          </p:cNvPr>
          <p:cNvSpPr txBox="1"/>
          <p:nvPr/>
        </p:nvSpPr>
        <p:spPr>
          <a:xfrm>
            <a:off x="762000" y="1526059"/>
            <a:ext cx="10008973" cy="16158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与理论课联系：</a:t>
            </a:r>
            <a:endParaRPr kumimoji="0" lang="en-US" altLang="zh-CN" sz="1800"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50000"/>
              </a:lnSpc>
              <a:spcBef>
                <a:spcPct val="0"/>
              </a:spcBef>
              <a:spcAft>
                <a:spcPct val="0"/>
              </a:spcAft>
              <a:buClrTx/>
              <a:buSzTx/>
              <a:tabLst/>
            </a:pPr>
            <a:r>
              <a:rPr kumimoji="0" lang="zh-CN" altLang="en-US" sz="1800" i="0" u="none" strike="noStrike" cap="none" normalizeH="0" baseline="0" dirty="0">
                <a:ln>
                  <a:noFill/>
                </a:ln>
                <a:solidFill>
                  <a:srgbClr val="000000"/>
                </a:solidFill>
                <a:effectLst/>
                <a:latin typeface="+mn-ea"/>
              </a:rPr>
              <a:t>       了解了</a:t>
            </a:r>
            <a:r>
              <a:rPr kumimoji="0" lang="en-US" altLang="zh-CN" sz="1800" i="0" u="none" strike="noStrike" cap="none" normalizeH="0" baseline="0" dirty="0" err="1">
                <a:ln>
                  <a:noFill/>
                </a:ln>
                <a:solidFill>
                  <a:srgbClr val="000000"/>
                </a:solidFill>
                <a:effectLst/>
                <a:latin typeface="+mn-ea"/>
              </a:rPr>
              <a:t>mOSPF</a:t>
            </a:r>
            <a:r>
              <a:rPr kumimoji="0" lang="en-US" altLang="zh-CN" sz="1800" i="0" u="none" strike="noStrike" cap="none" normalizeH="0" baseline="0" dirty="0">
                <a:ln>
                  <a:noFill/>
                </a:ln>
                <a:solidFill>
                  <a:srgbClr val="000000"/>
                </a:solidFill>
                <a:effectLst/>
                <a:latin typeface="+mn-ea"/>
              </a:rPr>
              <a:t> </a:t>
            </a:r>
            <a:r>
              <a:rPr kumimoji="0" lang="zh-CN" altLang="en-US" sz="1800" i="0" u="none" strike="noStrike" cap="none" normalizeH="0" baseline="0" dirty="0">
                <a:ln>
                  <a:noFill/>
                </a:ln>
                <a:solidFill>
                  <a:srgbClr val="000000"/>
                </a:solidFill>
                <a:effectLst/>
                <a:latin typeface="+mn-ea"/>
              </a:rPr>
              <a:t>协议内容，掌握了如何使用 </a:t>
            </a:r>
            <a:r>
              <a:rPr kumimoji="0" lang="en-US" altLang="zh-CN" sz="1800" i="0" u="none" strike="noStrike" cap="none" normalizeH="0" baseline="0" dirty="0">
                <a:ln>
                  <a:noFill/>
                </a:ln>
                <a:solidFill>
                  <a:srgbClr val="000000"/>
                </a:solidFill>
                <a:effectLst/>
                <a:latin typeface="+mn-ea"/>
              </a:rPr>
              <a:t>Dijkstra </a:t>
            </a:r>
            <a:r>
              <a:rPr kumimoji="0" lang="zh-CN" altLang="en-US" sz="1800" i="0" u="none" strike="noStrike" cap="none" normalizeH="0" baseline="0" dirty="0">
                <a:ln>
                  <a:noFill/>
                </a:ln>
                <a:solidFill>
                  <a:srgbClr val="000000"/>
                </a:solidFill>
                <a:effectLst/>
                <a:latin typeface="+mn-ea"/>
              </a:rPr>
              <a:t>算法计算最短路径以及生成路由表，这让我对理论课上讲过的 </a:t>
            </a:r>
            <a:r>
              <a:rPr kumimoji="0" lang="en-US" altLang="zh-CN" sz="1800" i="0" u="none" strike="noStrike" cap="none" normalizeH="0" baseline="0" dirty="0">
                <a:ln>
                  <a:noFill/>
                </a:ln>
                <a:solidFill>
                  <a:srgbClr val="000000"/>
                </a:solidFill>
                <a:effectLst/>
                <a:latin typeface="+mn-ea"/>
              </a:rPr>
              <a:t>OSPF </a:t>
            </a:r>
            <a:r>
              <a:rPr kumimoji="0" lang="zh-CN" altLang="en-US" sz="1800" i="0" u="none" strike="noStrike" cap="none" normalizeH="0" baseline="0" dirty="0">
                <a:ln>
                  <a:noFill/>
                </a:ln>
                <a:solidFill>
                  <a:srgbClr val="000000"/>
                </a:solidFill>
                <a:effectLst/>
                <a:latin typeface="+mn-ea"/>
              </a:rPr>
              <a:t>路由协议有了更深的理解。</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a:off x="838200" y="3141886"/>
            <a:ext cx="9986319" cy="244682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本次实验代码量比较多，同时让我回顾了数据结构上讲述的关于图的知识，在写实验前，对</a:t>
            </a:r>
            <a:r>
              <a:rPr kumimoji="0" lang="en-US" altLang="zh-CN" sz="1800" i="0" u="none" strike="noStrike" cap="none" normalizeH="0" baseline="0" dirty="0">
                <a:ln>
                  <a:noFill/>
                </a:ln>
                <a:solidFill>
                  <a:srgbClr val="000000"/>
                </a:solidFill>
                <a:effectLst/>
                <a:latin typeface="+mn-ea"/>
              </a:rPr>
              <a:t>Dijkstra</a:t>
            </a:r>
            <a:r>
              <a:rPr kumimoji="0" lang="zh-CN" altLang="en-US" sz="1800" i="0" u="none" strike="noStrike" cap="none" normalizeH="0" baseline="0" dirty="0">
                <a:ln>
                  <a:noFill/>
                </a:ln>
                <a:solidFill>
                  <a:srgbClr val="000000"/>
                </a:solidFill>
                <a:effectLst/>
                <a:latin typeface="+mn-ea"/>
              </a:rPr>
              <a:t>算法以及图的邻接矩阵等知识进行了一波复习。虽然本次实验</a:t>
            </a:r>
            <a:r>
              <a:rPr kumimoji="0" lang="en-US" altLang="zh-CN" sz="1800" i="0" u="none" strike="noStrike" cap="none" normalizeH="0" baseline="0" dirty="0">
                <a:ln>
                  <a:noFill/>
                </a:ln>
                <a:solidFill>
                  <a:srgbClr val="000000"/>
                </a:solidFill>
                <a:effectLst/>
                <a:latin typeface="+mn-ea"/>
              </a:rPr>
              <a:t>debug</a:t>
            </a:r>
            <a:r>
              <a:rPr kumimoji="0" lang="zh-CN" altLang="en-US" sz="1800" i="0" u="none" strike="noStrike" cap="none" normalizeH="0" baseline="0" dirty="0">
                <a:ln>
                  <a:noFill/>
                </a:ln>
                <a:solidFill>
                  <a:srgbClr val="000000"/>
                </a:solidFill>
                <a:effectLst/>
                <a:latin typeface="+mn-ea"/>
              </a:rPr>
              <a:t>较为痛苦，但是通过实验代码的书写，我也对一致性链路状态数据库和路由表的计算生成过程有了更深的了解</a:t>
            </a:r>
            <a:r>
              <a:rPr lang="zh-CN" altLang="en-US" dirty="0"/>
              <a:t>。</a:t>
            </a:r>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654533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12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高效</a:t>
            </a:r>
            <a:r>
              <a:rPr lang="en-US" altLang="zh-CN" sz="2600" dirty="0">
                <a:solidFill>
                  <a:srgbClr val="FFFFFF"/>
                </a:solidFill>
                <a:latin typeface="微软雅黑" panose="020B0503020204020204" charset="-122"/>
                <a:ea typeface="微软雅黑" panose="020B0503020204020204" charset="-122"/>
              </a:rPr>
              <a:t>IP</a:t>
            </a:r>
            <a:r>
              <a:rPr lang="zh-CN" altLang="en-US" sz="2600" dirty="0">
                <a:solidFill>
                  <a:srgbClr val="FFFFFF"/>
                </a:solidFill>
                <a:latin typeface="微软雅黑" panose="020B0503020204020204" charset="-122"/>
                <a:ea typeface="微软雅黑" panose="020B0503020204020204" charset="-122"/>
              </a:rPr>
              <a:t>路由查找实验</a:t>
            </a:r>
          </a:p>
          <a:p>
            <a:pPr marL="0" marR="0" lvl="0" indent="0" algn="l" defTabSz="913765" rtl="0" eaLnBrk="1" fontAlgn="base" latinLnBrk="0" hangingPunct="1">
              <a:lnSpc>
                <a:spcPct val="15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第三部分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838200" y="1699054"/>
            <a:ext cx="10567086" cy="1200329"/>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路由查找效率的实际需求</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学习经典的前缀树</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路由查找算法以及其优化方法</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实现最基本的前缀树查找。调研并实现某种高级</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前缀查找方案。最后对两种方案的内存开销、平均查找时间进行对比分析。</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838200" y="3534668"/>
            <a:ext cx="10256645" cy="1615827"/>
          </a:xfrm>
          <a:prstGeom prst="rect">
            <a:avLst/>
          </a:prstGeom>
          <a:noFill/>
        </p:spPr>
        <p:txBody>
          <a:bodyPr wrap="square" rtlCol="0">
            <a:spAutoFit/>
          </a:bodyPr>
          <a:lstStyle/>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实现最基本的前缀树</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路由查找。</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调研并实现某种高级</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前缀查找方案。</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对比分析两种方案的内存开销、平均查找时间。</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基本</a:t>
            </a:r>
            <a:r>
              <a:rPr lang="en-US" altLang="zh-CN" dirty="0"/>
              <a:t>IP</a:t>
            </a:r>
            <a:r>
              <a:rPr lang="zh-CN" altLang="en-US" dirty="0"/>
              <a:t>前缀树</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872820"/>
            <a:ext cx="9899650"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基本前缀树的构建，首先</a:t>
            </a:r>
            <a:r>
              <a:rPr lang="zh-CN" altLang="en-US" sz="1600" dirty="0">
                <a:solidFill>
                  <a:srgbClr val="000000"/>
                </a:solidFill>
                <a:latin typeface="Arial"/>
                <a:ea typeface="微软雅黑"/>
              </a:rPr>
              <a:t>需要</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对根节点进行初始化，然后读取数据集中信息，得到</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IP</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地址，前缀和端口。然后对基本前缀树进行插入。</a:t>
            </a:r>
            <a:endParaRPr kumimoji="0" lang="en-US" altLang="zh-CN" sz="16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rgbClr val="101214"/>
                </a:solidFill>
                <a:effectLst/>
                <a:latin typeface="+mj-ea"/>
                <a:ea typeface="+mj-ea"/>
                <a:cs typeface="宋体" panose="02010600030101010101" pitchFamily="2" charset="-122"/>
              </a:rPr>
              <a:t>       </a:t>
            </a:r>
            <a:r>
              <a:rPr lang="zh-CN" altLang="zh-CN" sz="1600" dirty="0">
                <a:solidFill>
                  <a:srgbClr val="101214"/>
                </a:solidFill>
                <a:effectLst/>
                <a:latin typeface="+mj-ea"/>
                <a:ea typeface="+mj-ea"/>
                <a:cs typeface="宋体" panose="02010600030101010101" pitchFamily="2" charset="-122"/>
              </a:rPr>
              <a:t>具体操作是根据前缀的大小进行循环，每次获取</a:t>
            </a:r>
            <a:r>
              <a:rPr lang="en-US" altLang="zh-CN" sz="1600" dirty="0">
                <a:solidFill>
                  <a:srgbClr val="101214"/>
                </a:solidFill>
                <a:effectLst/>
                <a:latin typeface="+mj-ea"/>
                <a:ea typeface="+mj-ea"/>
                <a:cs typeface="宋体" panose="02010600030101010101" pitchFamily="2" charset="-122"/>
              </a:rPr>
              <a:t>IP</a:t>
            </a:r>
            <a:r>
              <a:rPr lang="zh-CN" altLang="zh-CN" sz="1600" dirty="0">
                <a:solidFill>
                  <a:srgbClr val="101214"/>
                </a:solidFill>
                <a:effectLst/>
                <a:latin typeface="+mj-ea"/>
                <a:ea typeface="+mj-ea"/>
                <a:cs typeface="宋体" panose="02010600030101010101" pitchFamily="2" charset="-122"/>
              </a:rPr>
              <a:t>地址对应的位的值（从高位到低位），若</a:t>
            </a:r>
            <a:r>
              <a:rPr lang="en-US" altLang="zh-CN" sz="1600" dirty="0">
                <a:solidFill>
                  <a:srgbClr val="101214"/>
                </a:solidFill>
                <a:effectLst/>
                <a:latin typeface="+mj-ea"/>
                <a:ea typeface="+mj-ea"/>
                <a:cs typeface="宋体" panose="02010600030101010101" pitchFamily="2" charset="-122"/>
              </a:rPr>
              <a:t>IP</a:t>
            </a:r>
            <a:r>
              <a:rPr lang="zh-CN" altLang="zh-CN" sz="1600" dirty="0">
                <a:solidFill>
                  <a:srgbClr val="101214"/>
                </a:solidFill>
                <a:effectLst/>
                <a:latin typeface="+mj-ea"/>
                <a:ea typeface="+mj-ea"/>
                <a:cs typeface="宋体" panose="02010600030101010101" pitchFamily="2" charset="-122"/>
              </a:rPr>
              <a:t>对应位的</a:t>
            </a:r>
            <a:r>
              <a:rPr lang="zh-CN" altLang="zh-CN" sz="1600" dirty="0">
                <a:solidFill>
                  <a:srgbClr val="FF0000"/>
                </a:solidFill>
                <a:effectLst/>
                <a:latin typeface="+mj-ea"/>
                <a:ea typeface="+mj-ea"/>
                <a:cs typeface="宋体" panose="02010600030101010101" pitchFamily="2" charset="-122"/>
              </a:rPr>
              <a:t>值是</a:t>
            </a:r>
            <a:r>
              <a:rPr lang="en-US" altLang="zh-CN" sz="1600" dirty="0">
                <a:solidFill>
                  <a:srgbClr val="FF0000"/>
                </a:solidFill>
                <a:effectLst/>
                <a:latin typeface="+mj-ea"/>
                <a:ea typeface="+mj-ea"/>
                <a:cs typeface="宋体" panose="02010600030101010101" pitchFamily="2" charset="-122"/>
              </a:rPr>
              <a:t>0</a:t>
            </a:r>
            <a:r>
              <a:rPr lang="zh-CN" altLang="zh-CN" sz="1600" dirty="0">
                <a:solidFill>
                  <a:srgbClr val="101214"/>
                </a:solidFill>
                <a:effectLst/>
                <a:latin typeface="+mj-ea"/>
                <a:ea typeface="+mj-ea"/>
                <a:cs typeface="宋体" panose="02010600030101010101" pitchFamily="2" charset="-122"/>
              </a:rPr>
              <a:t>，则查看当前节点的</a:t>
            </a:r>
            <a:r>
              <a:rPr lang="zh-CN" altLang="zh-CN" sz="1600" dirty="0">
                <a:solidFill>
                  <a:srgbClr val="FF0000"/>
                </a:solidFill>
                <a:effectLst/>
                <a:latin typeface="+mj-ea"/>
                <a:ea typeface="+mj-ea"/>
                <a:cs typeface="宋体" panose="02010600030101010101" pitchFamily="2" charset="-122"/>
              </a:rPr>
              <a:t>左孩子节点</a:t>
            </a:r>
            <a:r>
              <a:rPr lang="zh-CN" altLang="zh-CN" sz="1600" dirty="0">
                <a:solidFill>
                  <a:srgbClr val="101214"/>
                </a:solidFill>
                <a:effectLst/>
                <a:latin typeface="+mj-ea"/>
                <a:ea typeface="+mj-ea"/>
                <a:cs typeface="宋体" panose="02010600030101010101" pitchFamily="2" charset="-122"/>
              </a:rPr>
              <a:t>是否为空，若不为空只用把当前节点改为其左孩子节点即可，否则需要给其左孩子开辟新的空间，并进行初始化（即把节点类型设置为中间节点，把孩子节点设置为空），然后把当前节点改为其左孩子节点即可；若</a:t>
            </a:r>
            <a:r>
              <a:rPr lang="en-US" altLang="zh-CN" sz="1600" dirty="0">
                <a:solidFill>
                  <a:srgbClr val="101214"/>
                </a:solidFill>
                <a:effectLst/>
                <a:latin typeface="+mj-ea"/>
                <a:ea typeface="+mj-ea"/>
                <a:cs typeface="宋体" panose="02010600030101010101" pitchFamily="2" charset="-122"/>
              </a:rPr>
              <a:t>IP</a:t>
            </a:r>
            <a:r>
              <a:rPr lang="zh-CN" altLang="zh-CN" sz="1600" dirty="0">
                <a:solidFill>
                  <a:srgbClr val="101214"/>
                </a:solidFill>
                <a:effectLst/>
                <a:latin typeface="+mj-ea"/>
                <a:ea typeface="+mj-ea"/>
                <a:cs typeface="宋体" panose="02010600030101010101" pitchFamily="2" charset="-122"/>
              </a:rPr>
              <a:t>对应位的</a:t>
            </a:r>
            <a:r>
              <a:rPr lang="zh-CN" altLang="zh-CN" sz="1600" dirty="0">
                <a:solidFill>
                  <a:srgbClr val="FF0000"/>
                </a:solidFill>
                <a:effectLst/>
                <a:latin typeface="+mj-ea"/>
                <a:ea typeface="+mj-ea"/>
                <a:cs typeface="宋体" panose="02010600030101010101" pitchFamily="2" charset="-122"/>
              </a:rPr>
              <a:t>值是</a:t>
            </a:r>
            <a:r>
              <a:rPr lang="en-US" altLang="zh-CN" sz="1600" dirty="0">
                <a:solidFill>
                  <a:srgbClr val="FF0000"/>
                </a:solidFill>
                <a:effectLst/>
                <a:latin typeface="+mj-ea"/>
                <a:ea typeface="+mj-ea"/>
                <a:cs typeface="宋体" panose="02010600030101010101" pitchFamily="2" charset="-122"/>
              </a:rPr>
              <a:t>1</a:t>
            </a:r>
            <a:r>
              <a:rPr lang="zh-CN" altLang="zh-CN" sz="1600" dirty="0">
                <a:solidFill>
                  <a:srgbClr val="101214"/>
                </a:solidFill>
                <a:effectLst/>
                <a:latin typeface="+mj-ea"/>
                <a:ea typeface="+mj-ea"/>
                <a:cs typeface="宋体" panose="02010600030101010101" pitchFamily="2" charset="-122"/>
              </a:rPr>
              <a:t>，与上述过程类似，改为判断当前节点的</a:t>
            </a:r>
            <a:r>
              <a:rPr lang="zh-CN" altLang="zh-CN" sz="1600" dirty="0">
                <a:solidFill>
                  <a:srgbClr val="FF0000"/>
                </a:solidFill>
                <a:effectLst/>
                <a:latin typeface="+mj-ea"/>
                <a:ea typeface="+mj-ea"/>
                <a:cs typeface="宋体" panose="02010600030101010101" pitchFamily="2" charset="-122"/>
              </a:rPr>
              <a:t>右孩子节点</a:t>
            </a:r>
            <a:r>
              <a:rPr lang="zh-CN" altLang="zh-CN" sz="1600" dirty="0">
                <a:solidFill>
                  <a:srgbClr val="101214"/>
                </a:solidFill>
                <a:effectLst/>
                <a:latin typeface="+mj-ea"/>
                <a:ea typeface="+mj-ea"/>
                <a:cs typeface="宋体" panose="02010600030101010101" pitchFamily="2" charset="-122"/>
              </a:rPr>
              <a:t>即可。</a:t>
            </a:r>
            <a:r>
              <a:rPr lang="zh-CN" altLang="zh-CN" sz="1600" dirty="0">
                <a:solidFill>
                  <a:srgbClr val="FF0000"/>
                </a:solidFill>
                <a:effectLst/>
                <a:latin typeface="+mj-ea"/>
                <a:ea typeface="+mj-ea"/>
                <a:cs typeface="宋体" panose="02010600030101010101" pitchFamily="2" charset="-122"/>
              </a:rPr>
              <a:t>最后跳出循环后，把当前节点的类型改为匹配节点，并把当前节点的端口改为输入的端口。</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基本前缀树的构建</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256089" y="4295914"/>
            <a:ext cx="10864970" cy="1107996"/>
          </a:xfrm>
          <a:prstGeom prst="rect">
            <a:avLst/>
          </a:prstGeom>
          <a:noFill/>
        </p:spPr>
        <p:txBody>
          <a:bodyPr wrap="square" rtlCol="0">
            <a:spAutoFit/>
          </a:bodyPr>
          <a:lstStyle/>
          <a:p>
            <a:pPr marL="990600" indent="304800" algn="just"/>
            <a:r>
              <a:rPr lang="zh-CN" altLang="zh-CN" sz="1600" dirty="0">
                <a:solidFill>
                  <a:srgbClr val="101214"/>
                </a:solidFill>
                <a:effectLst/>
                <a:latin typeface="+mn-ea"/>
                <a:cs typeface="宋体" panose="02010600030101010101" pitchFamily="2" charset="-122"/>
              </a:rPr>
              <a:t>根据</a:t>
            </a:r>
            <a:r>
              <a:rPr lang="en-US" altLang="zh-CN" sz="1600" dirty="0">
                <a:solidFill>
                  <a:srgbClr val="101214"/>
                </a:solidFill>
                <a:effectLst/>
                <a:latin typeface="+mn-ea"/>
                <a:cs typeface="宋体" panose="02010600030101010101" pitchFamily="2" charset="-122"/>
              </a:rPr>
              <a:t>IP</a:t>
            </a:r>
            <a:r>
              <a:rPr lang="zh-CN" altLang="zh-CN" sz="1600" dirty="0">
                <a:solidFill>
                  <a:srgbClr val="101214"/>
                </a:solidFill>
                <a:effectLst/>
                <a:latin typeface="+mn-ea"/>
                <a:cs typeface="宋体" panose="02010600030101010101" pitchFamily="2" charset="-122"/>
              </a:rPr>
              <a:t>地址的对应位，把当前节点跳转到左孩子节点或者右孩子节点，如果</a:t>
            </a:r>
            <a:r>
              <a:rPr lang="zh-CN" altLang="zh-CN" sz="1600" dirty="0">
                <a:solidFill>
                  <a:srgbClr val="FF0000"/>
                </a:solidFill>
                <a:effectLst/>
                <a:latin typeface="+mn-ea"/>
                <a:cs typeface="宋体" panose="02010600030101010101" pitchFamily="2" charset="-122"/>
              </a:rPr>
              <a:t>发现要跳转的孩子节点为空</a:t>
            </a:r>
            <a:r>
              <a:rPr lang="zh-CN" altLang="zh-CN" sz="1600" dirty="0">
                <a:solidFill>
                  <a:srgbClr val="101214"/>
                </a:solidFill>
                <a:effectLst/>
                <a:latin typeface="+mn-ea"/>
                <a:cs typeface="宋体" panose="02010600030101010101" pitchFamily="2" charset="-122"/>
              </a:rPr>
              <a:t>，则说明查找结束，</a:t>
            </a:r>
            <a:r>
              <a:rPr lang="zh-CN" altLang="zh-CN" sz="1600" dirty="0">
                <a:solidFill>
                  <a:srgbClr val="FF0000"/>
                </a:solidFill>
                <a:effectLst/>
                <a:latin typeface="+mn-ea"/>
                <a:cs typeface="宋体" panose="02010600030101010101" pitchFamily="2" charset="-122"/>
              </a:rPr>
              <a:t>跳出循环</a:t>
            </a:r>
            <a:r>
              <a:rPr lang="zh-CN" altLang="zh-CN" sz="1600" dirty="0">
                <a:solidFill>
                  <a:srgbClr val="101214"/>
                </a:solidFill>
                <a:effectLst/>
                <a:latin typeface="+mn-ea"/>
                <a:cs typeface="宋体" panose="02010600030101010101" pitchFamily="2" charset="-122"/>
              </a:rPr>
              <a:t>。并且在每次循环时，需要判断当前节点的类型是否为匹配节点。</a:t>
            </a:r>
            <a:endParaRPr lang="zh-CN" altLang="zh-CN" sz="1600" dirty="0">
              <a:solidFill>
                <a:srgbClr val="00000A"/>
              </a:solidFill>
              <a:effectLst/>
              <a:latin typeface="+mn-ea"/>
              <a:cs typeface="宋体" panose="02010600030101010101" pitchFamily="2" charset="-122"/>
            </a:endParaRPr>
          </a:p>
          <a:p>
            <a:pPr marL="990600" indent="304800" algn="just"/>
            <a:r>
              <a:rPr lang="zh-CN" altLang="zh-CN" sz="1600" dirty="0">
                <a:solidFill>
                  <a:srgbClr val="101214"/>
                </a:solidFill>
                <a:effectLst/>
                <a:latin typeface="+mn-ea"/>
                <a:cs typeface="宋体" panose="02010600030101010101" pitchFamily="2" charset="-122"/>
              </a:rPr>
              <a:t>由于</a:t>
            </a:r>
            <a:r>
              <a:rPr lang="en-US" altLang="zh-CN" sz="1600" dirty="0">
                <a:solidFill>
                  <a:srgbClr val="101214"/>
                </a:solidFill>
                <a:effectLst/>
                <a:latin typeface="+mn-ea"/>
                <a:cs typeface="宋体" panose="02010600030101010101" pitchFamily="2" charset="-122"/>
              </a:rPr>
              <a:t>CIDR</a:t>
            </a:r>
            <a:r>
              <a:rPr lang="zh-CN" altLang="zh-CN" sz="1600" dirty="0">
                <a:solidFill>
                  <a:srgbClr val="101214"/>
                </a:solidFill>
                <a:effectLst/>
                <a:latin typeface="+mn-ea"/>
                <a:cs typeface="宋体" panose="02010600030101010101" pitchFamily="2" charset="-122"/>
              </a:rPr>
              <a:t>机制，需要查找</a:t>
            </a:r>
            <a:r>
              <a:rPr lang="zh-CN" altLang="zh-CN" sz="1600" dirty="0">
                <a:solidFill>
                  <a:srgbClr val="FF0000"/>
                </a:solidFill>
                <a:effectLst/>
                <a:latin typeface="+mn-ea"/>
                <a:cs typeface="宋体" panose="02010600030101010101" pitchFamily="2" charset="-122"/>
              </a:rPr>
              <a:t>最长的前缀匹配</a:t>
            </a:r>
            <a:r>
              <a:rPr lang="zh-CN" altLang="zh-CN" sz="1600" dirty="0">
                <a:solidFill>
                  <a:srgbClr val="101214"/>
                </a:solidFill>
                <a:effectLst/>
                <a:latin typeface="+mn-ea"/>
                <a:cs typeface="宋体" panose="02010600030101010101" pitchFamily="2" charset="-122"/>
              </a:rPr>
              <a:t>，所以</a:t>
            </a:r>
            <a:r>
              <a:rPr lang="zh-CN" altLang="zh-CN" sz="1600" dirty="0">
                <a:solidFill>
                  <a:srgbClr val="FF0000"/>
                </a:solidFill>
                <a:effectLst/>
                <a:latin typeface="+mn-ea"/>
                <a:cs typeface="宋体" panose="02010600030101010101" pitchFamily="2" charset="-122"/>
              </a:rPr>
              <a:t>用一个变量存储匹配到的节点的端口</a:t>
            </a:r>
            <a:r>
              <a:rPr lang="zh-CN" altLang="zh-CN" sz="1600" dirty="0">
                <a:solidFill>
                  <a:srgbClr val="101214"/>
                </a:solidFill>
                <a:effectLst/>
                <a:latin typeface="+mn-ea"/>
                <a:cs typeface="宋体" panose="02010600030101010101" pitchFamily="2" charset="-122"/>
              </a:rPr>
              <a:t>，在循环中每次匹配到了便更新匹配到的端口，这样最后得到的就是最长前缀匹配对应的端口值</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3895804"/>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基本前缀树的查找</a:t>
            </a:r>
          </a:p>
        </p:txBody>
      </p:sp>
    </p:spTree>
    <p:extLst>
      <p:ext uri="{BB962C8B-B14F-4D97-AF65-F5344CB8AC3E}">
        <p14:creationId xmlns:p14="http://schemas.microsoft.com/office/powerpoint/2010/main" val="3511954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高效</a:t>
            </a:r>
            <a:r>
              <a:rPr lang="en-US" altLang="zh-CN" dirty="0"/>
              <a:t>IP</a:t>
            </a:r>
            <a:r>
              <a:rPr lang="zh-CN" altLang="en-US" dirty="0"/>
              <a:t>前缀树</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073128" y="2008744"/>
            <a:ext cx="9899650"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每个节点的需要设置</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type</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port</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和</a:t>
            </a:r>
            <a:r>
              <a:rPr kumimoji="0" lang="en-US" altLang="zh-CN" sz="1600" b="0" i="0" u="none" strike="noStrike" kern="1200" cap="none" spc="0" normalizeH="0" baseline="0" noProof="0" dirty="0" err="1">
                <a:ln>
                  <a:noFill/>
                </a:ln>
                <a:solidFill>
                  <a:srgbClr val="FF0000"/>
                </a:solidFill>
                <a:effectLst/>
                <a:uLnTx/>
                <a:uFillTx/>
                <a:latin typeface="Arial"/>
                <a:ea typeface="微软雅黑"/>
                <a:cs typeface="+mn-cs"/>
              </a:rPr>
              <a:t>prefix_diff</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位分别用于表示该</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节点的类型</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（中间节点还是匹配节点），</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对应的端口以及前缀的偏移</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，同时每个节点还会</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设置四个孩子节点</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四个孩子节点分别表示</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IP</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对应两位是</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00</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01</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10</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11</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。由于前缀可能不是</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的倍数，所以设置</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prefix_diff</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来表示匹配节点的前缀是奇数还是偶数。对于根节点数组的</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prefix_diff</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，则代表</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16</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与其对应前缀的差值。</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06403" y="1590014"/>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高效前缀树的</a:t>
            </a:r>
            <a:r>
              <a:rPr lang="zh-CN" altLang="en-US" sz="2000" b="1" dirty="0">
                <a:solidFill>
                  <a:srgbClr val="000000"/>
                </a:solidFill>
                <a:latin typeface="Arial"/>
                <a:ea typeface="微软雅黑"/>
              </a:rPr>
              <a:t>数据结构</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9B45A2F3-2385-F3F6-D168-FE8201D1DB71}"/>
              </a:ext>
            </a:extLst>
          </p:cNvPr>
          <p:cNvPicPr>
            <a:picLocks noChangeAspect="1"/>
          </p:cNvPicPr>
          <p:nvPr/>
        </p:nvPicPr>
        <p:blipFill>
          <a:blip r:embed="rId2"/>
          <a:stretch>
            <a:fillRect/>
          </a:stretch>
        </p:blipFill>
        <p:spPr>
          <a:xfrm>
            <a:off x="1099585" y="3429000"/>
            <a:ext cx="5329158" cy="2069757"/>
          </a:xfrm>
          <a:prstGeom prst="rect">
            <a:avLst/>
          </a:prstGeom>
        </p:spPr>
      </p:pic>
    </p:spTree>
    <p:extLst>
      <p:ext uri="{BB962C8B-B14F-4D97-AF65-F5344CB8AC3E}">
        <p14:creationId xmlns:p14="http://schemas.microsoft.com/office/powerpoint/2010/main" val="156123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高效</a:t>
            </a:r>
            <a:r>
              <a:rPr lang="en-US" altLang="zh-CN" dirty="0"/>
              <a:t>IP</a:t>
            </a:r>
            <a:r>
              <a:rPr lang="zh-CN" altLang="en-US" dirty="0"/>
              <a:t>前缀树</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073128" y="1755431"/>
            <a:ext cx="98996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节点查找的思路是：首先根据一个数组，用于</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根据</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IP</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地址的前</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16</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位映射到对应的根节点</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。然后，根据</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IP</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地址剩下的</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16</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位，</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每两位作为索引从根节点搜索对应的孩子节点</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。最后，返回最后匹配的节点的端口。</a:t>
            </a:r>
            <a:r>
              <a:rPr lang="zh-CN" altLang="en-US" sz="1600" dirty="0">
                <a:effectLst/>
                <a:latin typeface="+mj-ea"/>
                <a:ea typeface="+mj-ea"/>
                <a:cs typeface="宋体" panose="02010600030101010101" pitchFamily="2" charset="-122"/>
              </a:rPr>
              <a:t>同样由于需要找到</a:t>
            </a:r>
            <a:r>
              <a:rPr lang="zh-CN" altLang="en-US" sz="1600" dirty="0">
                <a:solidFill>
                  <a:srgbClr val="FF0000"/>
                </a:solidFill>
                <a:effectLst/>
                <a:latin typeface="+mj-ea"/>
                <a:ea typeface="+mj-ea"/>
                <a:cs typeface="宋体" panose="02010600030101010101" pitchFamily="2" charset="-122"/>
              </a:rPr>
              <a:t>最长前缀匹配</a:t>
            </a:r>
            <a:r>
              <a:rPr lang="zh-CN" altLang="en-US" sz="1600" dirty="0">
                <a:effectLst/>
                <a:latin typeface="+mj-ea"/>
                <a:ea typeface="+mj-ea"/>
                <a:cs typeface="宋体" panose="02010600030101010101" pitchFamily="2" charset="-122"/>
              </a:rPr>
              <a:t>，需要用一个变量存储最后匹配的节点</a:t>
            </a:r>
            <a:endParaRPr lang="zh-CN" altLang="zh-CN" sz="1600" dirty="0">
              <a:effectLst/>
              <a:latin typeface="+mj-ea"/>
              <a:ea typeface="+mj-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06403" y="1336701"/>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高效前缀树的查找</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107808" y="3206579"/>
            <a:ext cx="10864970" cy="2800767"/>
          </a:xfrm>
          <a:prstGeom prst="rect">
            <a:avLst/>
          </a:prstGeom>
          <a:noFill/>
        </p:spPr>
        <p:txBody>
          <a:bodyPr wrap="square" rtlCol="0">
            <a:spAutoFit/>
          </a:bodyPr>
          <a:lstStyle/>
          <a:p>
            <a:pPr marL="990600" indent="304800" algn="just"/>
            <a:r>
              <a:rPr lang="zh-CN" altLang="en-US" sz="1600" dirty="0">
                <a:solidFill>
                  <a:srgbClr val="101214"/>
                </a:solidFill>
                <a:effectLst/>
                <a:latin typeface="+mn-ea"/>
                <a:cs typeface="宋体" panose="02010600030101010101" pitchFamily="2" charset="-122"/>
              </a:rPr>
              <a:t>获得</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地址，前缀和端口后，首先需要判断前缀地址长度是否小于</a:t>
            </a:r>
            <a:r>
              <a:rPr lang="en-US" altLang="zh-CN" sz="1600" dirty="0">
                <a:solidFill>
                  <a:srgbClr val="101214"/>
                </a:solidFill>
                <a:effectLst/>
                <a:latin typeface="+mn-ea"/>
                <a:cs typeface="宋体" panose="02010600030101010101" pitchFamily="2" charset="-122"/>
              </a:rPr>
              <a:t>16</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如果小于</a:t>
            </a:r>
            <a:r>
              <a:rPr lang="en-US" altLang="zh-CN" sz="1600" dirty="0">
                <a:solidFill>
                  <a:srgbClr val="FF0000"/>
                </a:solidFill>
                <a:effectLst/>
                <a:latin typeface="+mn-ea"/>
                <a:cs typeface="宋体" panose="02010600030101010101" pitchFamily="2" charset="-122"/>
              </a:rPr>
              <a:t>16</a:t>
            </a:r>
            <a:r>
              <a:rPr lang="zh-CN" altLang="en-US" sz="1600" dirty="0">
                <a:solidFill>
                  <a:srgbClr val="FF0000"/>
                </a:solidFill>
                <a:effectLst/>
                <a:latin typeface="+mn-ea"/>
                <a:cs typeface="宋体" panose="02010600030101010101" pitchFamily="2" charset="-122"/>
              </a:rPr>
              <a:t>，只需要对根节点数组进行操作就行。</a:t>
            </a:r>
            <a:r>
              <a:rPr lang="zh-CN" altLang="en-US" sz="1600" dirty="0">
                <a:solidFill>
                  <a:srgbClr val="101214"/>
                </a:solidFill>
                <a:effectLst/>
                <a:latin typeface="+mn-ea"/>
                <a:cs typeface="宋体" panose="02010600030101010101" pitchFamily="2" charset="-122"/>
              </a:rPr>
              <a:t>通过其前缀，找到其</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前缀对应的映射项（由于</a:t>
            </a:r>
            <a:r>
              <a:rPr lang="zh-CN" altLang="en-US" sz="1600" dirty="0">
                <a:solidFill>
                  <a:srgbClr val="101214"/>
                </a:solidFill>
                <a:latin typeface="+mn-ea"/>
                <a:cs typeface="宋体" panose="02010600030101010101" pitchFamily="2" charset="-122"/>
              </a:rPr>
              <a:t>根节点</a:t>
            </a:r>
            <a:r>
              <a:rPr lang="zh-CN" altLang="en-US" sz="1600" dirty="0">
                <a:solidFill>
                  <a:srgbClr val="101214"/>
                </a:solidFill>
                <a:effectLst/>
                <a:latin typeface="+mn-ea"/>
                <a:cs typeface="宋体" panose="02010600030101010101" pitchFamily="2" charset="-122"/>
              </a:rPr>
              <a:t>数组是根据</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的前</a:t>
            </a:r>
            <a:r>
              <a:rPr lang="en-US" altLang="zh-CN" sz="1600" dirty="0">
                <a:solidFill>
                  <a:srgbClr val="101214"/>
                </a:solidFill>
                <a:effectLst/>
                <a:latin typeface="+mn-ea"/>
                <a:cs typeface="宋体" panose="02010600030101010101" pitchFamily="2" charset="-122"/>
              </a:rPr>
              <a:t>16</a:t>
            </a:r>
            <a:r>
              <a:rPr lang="zh-CN" altLang="en-US" sz="1600" dirty="0">
                <a:solidFill>
                  <a:srgbClr val="101214"/>
                </a:solidFill>
                <a:effectLst/>
                <a:latin typeface="+mn-ea"/>
                <a:cs typeface="宋体" panose="02010600030101010101" pitchFamily="2" charset="-122"/>
              </a:rPr>
              <a:t>位进行划分，所以当前缀小于</a:t>
            </a:r>
            <a:r>
              <a:rPr lang="en-US" altLang="zh-CN" sz="1600" dirty="0">
                <a:solidFill>
                  <a:srgbClr val="101214"/>
                </a:solidFill>
                <a:effectLst/>
                <a:latin typeface="+mn-ea"/>
                <a:cs typeface="宋体" panose="02010600030101010101" pitchFamily="2" charset="-122"/>
              </a:rPr>
              <a:t>16</a:t>
            </a:r>
            <a:r>
              <a:rPr lang="zh-CN" altLang="en-US" sz="1600" dirty="0">
                <a:solidFill>
                  <a:srgbClr val="101214"/>
                </a:solidFill>
                <a:effectLst/>
                <a:latin typeface="+mn-ea"/>
                <a:cs typeface="宋体" panose="02010600030101010101" pitchFamily="2" charset="-122"/>
              </a:rPr>
              <a:t>的时候，会对应多个映射项）；</a:t>
            </a:r>
            <a:r>
              <a:rPr lang="zh-CN" altLang="en-US" sz="1600" dirty="0">
                <a:solidFill>
                  <a:srgbClr val="FF0000"/>
                </a:solidFill>
                <a:effectLst/>
                <a:latin typeface="+mn-ea"/>
                <a:cs typeface="宋体" panose="02010600030101010101" pitchFamily="2" charset="-122"/>
              </a:rPr>
              <a:t>否则，需要根据</a:t>
            </a:r>
            <a:r>
              <a:rPr lang="zh-CN" altLang="en-US" sz="1600" dirty="0">
                <a:solidFill>
                  <a:srgbClr val="FF0000"/>
                </a:solidFill>
                <a:latin typeface="+mn-ea"/>
                <a:cs typeface="宋体" panose="02010600030101010101" pitchFamily="2" charset="-122"/>
              </a:rPr>
              <a:t>根节点数组</a:t>
            </a:r>
            <a:r>
              <a:rPr lang="zh-CN" altLang="en-US" sz="1600" dirty="0">
                <a:solidFill>
                  <a:srgbClr val="FF0000"/>
                </a:solidFill>
                <a:effectLst/>
                <a:latin typeface="+mn-ea"/>
                <a:cs typeface="宋体" panose="02010600030101010101" pitchFamily="2" charset="-122"/>
              </a:rPr>
              <a:t>找到插入的根节点，进行插入操作。</a:t>
            </a:r>
          </a:p>
          <a:p>
            <a:pPr marL="990600" indent="304800" algn="just"/>
            <a:r>
              <a:rPr lang="zh-CN" altLang="en-US" sz="1600" dirty="0">
                <a:solidFill>
                  <a:srgbClr val="101214"/>
                </a:solidFill>
                <a:effectLst/>
                <a:latin typeface="+mn-ea"/>
                <a:cs typeface="宋体" panose="02010600030101010101" pitchFamily="2" charset="-122"/>
              </a:rPr>
              <a:t>在更新映射表项时，更新的条件是其存储的对应节点的</a:t>
            </a:r>
            <a:r>
              <a:rPr lang="zh-CN" altLang="en-US" sz="1600" dirty="0">
                <a:solidFill>
                  <a:srgbClr val="FF0000"/>
                </a:solidFill>
                <a:effectLst/>
                <a:latin typeface="+mn-ea"/>
                <a:cs typeface="宋体" panose="02010600030101010101" pitchFamily="2" charset="-122"/>
              </a:rPr>
              <a:t>类型是中间节点</a:t>
            </a:r>
            <a:r>
              <a:rPr lang="zh-CN" altLang="en-US" sz="1600" dirty="0">
                <a:solidFill>
                  <a:srgbClr val="101214"/>
                </a:solidFill>
                <a:effectLst/>
                <a:latin typeface="+mn-ea"/>
                <a:cs typeface="宋体" panose="02010600030101010101" pitchFamily="2" charset="-122"/>
              </a:rPr>
              <a:t>（代表之前没有</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表项对应该节点）或者</a:t>
            </a:r>
            <a:r>
              <a:rPr lang="zh-CN" altLang="en-US" sz="1600" dirty="0">
                <a:solidFill>
                  <a:srgbClr val="FF0000"/>
                </a:solidFill>
                <a:effectLst/>
                <a:latin typeface="+mn-ea"/>
                <a:cs typeface="宋体" panose="02010600030101010101" pitchFamily="2" charset="-122"/>
              </a:rPr>
              <a:t>其</a:t>
            </a:r>
            <a:r>
              <a:rPr lang="en-US" altLang="zh-CN" sz="1600" dirty="0" err="1">
                <a:solidFill>
                  <a:srgbClr val="FF0000"/>
                </a:solidFill>
                <a:effectLst/>
                <a:latin typeface="+mn-ea"/>
                <a:cs typeface="宋体" panose="02010600030101010101" pitchFamily="2" charset="-122"/>
              </a:rPr>
              <a:t>prefix_diff</a:t>
            </a:r>
            <a:r>
              <a:rPr lang="zh-CN" altLang="en-US" sz="1600" dirty="0">
                <a:solidFill>
                  <a:srgbClr val="FF0000"/>
                </a:solidFill>
                <a:effectLst/>
                <a:latin typeface="+mn-ea"/>
                <a:cs typeface="宋体" panose="02010600030101010101" pitchFamily="2" charset="-122"/>
              </a:rPr>
              <a:t>大于</a:t>
            </a:r>
            <a:r>
              <a:rPr lang="en-US" altLang="zh-CN" sz="1600" dirty="0">
                <a:solidFill>
                  <a:srgbClr val="FF0000"/>
                </a:solidFill>
                <a:effectLst/>
                <a:latin typeface="+mn-ea"/>
                <a:cs typeface="宋体" panose="02010600030101010101" pitchFamily="2" charset="-122"/>
              </a:rPr>
              <a:t>16 – prefix</a:t>
            </a:r>
            <a:r>
              <a:rPr lang="zh-CN" altLang="en-US" sz="1600" dirty="0">
                <a:solidFill>
                  <a:srgbClr val="101214"/>
                </a:solidFill>
                <a:effectLst/>
                <a:latin typeface="+mn-ea"/>
                <a:cs typeface="宋体" panose="02010600030101010101" pitchFamily="2" charset="-122"/>
              </a:rPr>
              <a:t>（代表之前该节点匹配的</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的前缀小于当前匹配的</a:t>
            </a:r>
            <a:r>
              <a:rPr lang="en-US" altLang="zh-CN" sz="1600" dirty="0">
                <a:solidFill>
                  <a:srgbClr val="101214"/>
                </a:solidFill>
                <a:effectLst/>
                <a:latin typeface="+mn-ea"/>
                <a:cs typeface="宋体" panose="02010600030101010101" pitchFamily="2" charset="-122"/>
              </a:rPr>
              <a:t>IP</a:t>
            </a:r>
            <a:r>
              <a:rPr lang="zh-CN" altLang="en-US" sz="1600" dirty="0">
                <a:solidFill>
                  <a:srgbClr val="101214"/>
                </a:solidFill>
                <a:effectLst/>
                <a:latin typeface="+mn-ea"/>
                <a:cs typeface="宋体" panose="02010600030101010101" pitchFamily="2" charset="-122"/>
              </a:rPr>
              <a:t>的前缀，由于最长前缀匹配，需要更新）。</a:t>
            </a:r>
            <a:endParaRPr lang="en-US" altLang="zh-CN" sz="1600" dirty="0">
              <a:solidFill>
                <a:srgbClr val="101214"/>
              </a:solidFill>
              <a:effectLst/>
              <a:latin typeface="+mn-ea"/>
              <a:cs typeface="宋体" panose="02010600030101010101" pitchFamily="2" charset="-122"/>
            </a:endParaRPr>
          </a:p>
          <a:p>
            <a:pPr marL="990600" indent="304800" algn="just"/>
            <a:r>
              <a:rPr lang="zh-CN" altLang="en-US" sz="1600" dirty="0">
                <a:solidFill>
                  <a:srgbClr val="00000A"/>
                </a:solidFill>
                <a:effectLst/>
                <a:latin typeface="+mn-ea"/>
                <a:cs typeface="宋体" panose="02010600030101010101" pitchFamily="2" charset="-122"/>
              </a:rPr>
              <a:t>对根节点进行插入操作的步骤，首先根据</a:t>
            </a:r>
            <a:r>
              <a:rPr lang="en-US" altLang="zh-CN" sz="1600" dirty="0">
                <a:solidFill>
                  <a:srgbClr val="00000A"/>
                </a:solidFill>
                <a:effectLst/>
                <a:latin typeface="+mn-ea"/>
                <a:cs typeface="宋体" panose="02010600030101010101" pitchFamily="2" charset="-122"/>
              </a:rPr>
              <a:t>IP</a:t>
            </a:r>
            <a:r>
              <a:rPr lang="zh-CN" altLang="en-US" sz="1600" dirty="0">
                <a:solidFill>
                  <a:srgbClr val="00000A"/>
                </a:solidFill>
                <a:effectLst/>
                <a:latin typeface="+mn-ea"/>
                <a:cs typeface="宋体" panose="02010600030101010101" pitchFamily="2" charset="-122"/>
              </a:rPr>
              <a:t>的每</a:t>
            </a:r>
            <a:r>
              <a:rPr lang="zh-CN" altLang="en-US" sz="1600" dirty="0">
                <a:solidFill>
                  <a:srgbClr val="FF0000"/>
                </a:solidFill>
                <a:effectLst/>
                <a:latin typeface="+mn-ea"/>
                <a:cs typeface="宋体" panose="02010600030101010101" pitchFamily="2" charset="-122"/>
              </a:rPr>
              <a:t>两位循环查找</a:t>
            </a:r>
            <a:r>
              <a:rPr lang="zh-CN" altLang="en-US" sz="1600" dirty="0">
                <a:solidFill>
                  <a:srgbClr val="00000A"/>
                </a:solidFill>
                <a:effectLst/>
                <a:latin typeface="+mn-ea"/>
                <a:cs typeface="宋体" panose="02010600030101010101" pitchFamily="2" charset="-122"/>
              </a:rPr>
              <a:t>对应的子节点，如果发现自己的为空，则需要为其分配空间并对其进行初始化。跳出循环后，</a:t>
            </a:r>
            <a:r>
              <a:rPr lang="zh-CN" altLang="en-US" sz="1600" dirty="0">
                <a:solidFill>
                  <a:srgbClr val="FF0000"/>
                </a:solidFill>
                <a:effectLst/>
                <a:latin typeface="+mn-ea"/>
                <a:cs typeface="宋体" panose="02010600030101010101" pitchFamily="2" charset="-122"/>
              </a:rPr>
              <a:t>判断前缀是否为</a:t>
            </a:r>
            <a:r>
              <a:rPr lang="en-US" altLang="zh-CN" sz="1600" dirty="0">
                <a:solidFill>
                  <a:srgbClr val="FF0000"/>
                </a:solidFill>
                <a:effectLst/>
                <a:latin typeface="+mn-ea"/>
                <a:cs typeface="宋体" panose="02010600030101010101" pitchFamily="2" charset="-122"/>
              </a:rPr>
              <a:t>2</a:t>
            </a:r>
            <a:r>
              <a:rPr lang="zh-CN" altLang="en-US" sz="1600" dirty="0">
                <a:solidFill>
                  <a:srgbClr val="FF0000"/>
                </a:solidFill>
                <a:effectLst/>
                <a:latin typeface="+mn-ea"/>
                <a:cs typeface="宋体" panose="02010600030101010101" pitchFamily="2" charset="-122"/>
              </a:rPr>
              <a:t>的倍数</a:t>
            </a:r>
            <a:r>
              <a:rPr lang="zh-CN" altLang="en-US" sz="1600" dirty="0">
                <a:solidFill>
                  <a:srgbClr val="00000A"/>
                </a:solidFill>
                <a:effectLst/>
                <a:latin typeface="+mn-ea"/>
                <a:cs typeface="宋体" panose="02010600030101010101" pitchFamily="2" charset="-122"/>
              </a:rPr>
              <a:t>，若是，则直接</a:t>
            </a:r>
            <a:r>
              <a:rPr lang="zh-CN" altLang="en-US" sz="1600" dirty="0">
                <a:solidFill>
                  <a:srgbClr val="FF0000"/>
                </a:solidFill>
                <a:effectLst/>
                <a:latin typeface="+mn-ea"/>
                <a:cs typeface="宋体" panose="02010600030101010101" pitchFamily="2" charset="-122"/>
              </a:rPr>
              <a:t>修改节点的类型与节点对应的端口</a:t>
            </a:r>
            <a:r>
              <a:rPr lang="zh-CN" altLang="en-US" sz="1600" dirty="0">
                <a:solidFill>
                  <a:srgbClr val="00000A"/>
                </a:solidFill>
                <a:effectLst/>
                <a:latin typeface="+mn-ea"/>
                <a:cs typeface="宋体" panose="02010600030101010101" pitchFamily="2" charset="-122"/>
              </a:rPr>
              <a:t>（由最长匹配算法可知需要更新）；否则，则</a:t>
            </a:r>
            <a:r>
              <a:rPr lang="zh-CN" altLang="en-US" sz="1600" dirty="0">
                <a:solidFill>
                  <a:srgbClr val="FF0000"/>
                </a:solidFill>
                <a:effectLst/>
                <a:latin typeface="+mn-ea"/>
                <a:cs typeface="宋体" panose="02010600030101010101" pitchFamily="2" charset="-122"/>
              </a:rPr>
              <a:t>对对应两个子节点进行处理</a:t>
            </a:r>
            <a:r>
              <a:rPr lang="zh-CN" altLang="en-US" sz="1600" dirty="0">
                <a:solidFill>
                  <a:srgbClr val="00000A"/>
                </a:solidFill>
                <a:effectLst/>
                <a:latin typeface="+mn-ea"/>
                <a:cs typeface="宋体" panose="02010600030101010101" pitchFamily="2" charset="-122"/>
              </a:rPr>
              <a:t>，若为空则需要进行初始化，并把</a:t>
            </a:r>
            <a:r>
              <a:rPr lang="en-US" altLang="zh-CN" sz="1600" dirty="0" err="1">
                <a:solidFill>
                  <a:srgbClr val="00000A"/>
                </a:solidFill>
                <a:effectLst/>
                <a:latin typeface="+mn-ea"/>
                <a:cs typeface="宋体" panose="02010600030101010101" pitchFamily="2" charset="-122"/>
              </a:rPr>
              <a:t>prefix_diff</a:t>
            </a:r>
            <a:r>
              <a:rPr lang="zh-CN" altLang="en-US" sz="1600" dirty="0">
                <a:solidFill>
                  <a:srgbClr val="00000A"/>
                </a:solidFill>
                <a:effectLst/>
                <a:latin typeface="+mn-ea"/>
                <a:cs typeface="宋体" panose="02010600030101010101" pitchFamily="2" charset="-122"/>
              </a:rPr>
              <a:t>字段置</a:t>
            </a:r>
            <a:r>
              <a:rPr lang="en-US" altLang="zh-CN" sz="1600" dirty="0">
                <a:solidFill>
                  <a:srgbClr val="00000A"/>
                </a:solidFill>
                <a:effectLst/>
                <a:latin typeface="+mn-ea"/>
                <a:cs typeface="宋体" panose="02010600030101010101" pitchFamily="2" charset="-122"/>
              </a:rPr>
              <a:t>1</a:t>
            </a:r>
            <a:r>
              <a:rPr lang="zh-CN" altLang="en-US" sz="1600" dirty="0">
                <a:solidFill>
                  <a:srgbClr val="00000A"/>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606403" y="275761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高效</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前缀树的构建</a:t>
            </a:r>
          </a:p>
        </p:txBody>
      </p:sp>
    </p:spTree>
    <p:extLst>
      <p:ext uri="{BB962C8B-B14F-4D97-AF65-F5344CB8AC3E}">
        <p14:creationId xmlns:p14="http://schemas.microsoft.com/office/powerpoint/2010/main" val="2580302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运行正确性与查找时间</a:t>
            </a:r>
          </a:p>
        </p:txBody>
      </p:sp>
      <p:pic>
        <p:nvPicPr>
          <p:cNvPr id="3" name="图片 2">
            <a:extLst>
              <a:ext uri="{FF2B5EF4-FFF2-40B4-BE49-F238E27FC236}">
                <a16:creationId xmlns:a16="http://schemas.microsoft.com/office/drawing/2014/main" id="{AC0133FD-191E-B2DD-6826-F9BA1A667447}"/>
              </a:ext>
            </a:extLst>
          </p:cNvPr>
          <p:cNvPicPr>
            <a:picLocks noChangeAspect="1"/>
          </p:cNvPicPr>
          <p:nvPr/>
        </p:nvPicPr>
        <p:blipFill>
          <a:blip r:embed="rId3"/>
          <a:stretch>
            <a:fillRect/>
          </a:stretch>
        </p:blipFill>
        <p:spPr>
          <a:xfrm>
            <a:off x="1118217" y="1775340"/>
            <a:ext cx="6361027" cy="2117038"/>
          </a:xfrm>
          <a:prstGeom prst="rect">
            <a:avLst/>
          </a:prstGeom>
        </p:spPr>
      </p:pic>
      <p:sp>
        <p:nvSpPr>
          <p:cNvPr id="4" name="文本框 3">
            <a:extLst>
              <a:ext uri="{FF2B5EF4-FFF2-40B4-BE49-F238E27FC236}">
                <a16:creationId xmlns:a16="http://schemas.microsoft.com/office/drawing/2014/main" id="{54D4BB58-06DF-104F-EA7D-7E17532C1C1D}"/>
              </a:ext>
            </a:extLst>
          </p:cNvPr>
          <p:cNvSpPr txBox="1"/>
          <p:nvPr/>
        </p:nvSpPr>
        <p:spPr>
          <a:xfrm>
            <a:off x="1173892" y="4269259"/>
            <a:ext cx="9014254" cy="1200329"/>
          </a:xfrm>
          <a:prstGeom prst="rect">
            <a:avLst/>
          </a:prstGeom>
          <a:noFill/>
        </p:spPr>
        <p:txBody>
          <a:bodyPr wrap="square" rtlCol="0">
            <a:spAutoFit/>
          </a:bodyPr>
          <a:lstStyle/>
          <a:p>
            <a:r>
              <a:rPr lang="zh-CN" altLang="en-US" dirty="0"/>
              <a:t>        改进后的</a:t>
            </a:r>
            <a:r>
              <a:rPr lang="en-US" altLang="zh-CN" dirty="0"/>
              <a:t>IP</a:t>
            </a:r>
            <a:r>
              <a:rPr lang="zh-CN" altLang="en-US" dirty="0"/>
              <a:t>前缀树花费时间远小于基本的</a:t>
            </a:r>
            <a:r>
              <a:rPr lang="en-US" altLang="zh-CN" dirty="0"/>
              <a:t>IP</a:t>
            </a:r>
            <a:r>
              <a:rPr lang="zh-CN" altLang="en-US" dirty="0"/>
              <a:t>前缀树，这是因为改进后的</a:t>
            </a:r>
            <a:r>
              <a:rPr lang="en-US" altLang="zh-CN" dirty="0"/>
              <a:t>IP</a:t>
            </a:r>
            <a:r>
              <a:rPr lang="zh-CN" altLang="en-US" dirty="0"/>
              <a:t>前缀树</a:t>
            </a:r>
            <a:r>
              <a:rPr lang="zh-CN" altLang="en-US" dirty="0">
                <a:solidFill>
                  <a:srgbClr val="FF0000"/>
                </a:solidFill>
              </a:rPr>
              <a:t>首先通过</a:t>
            </a:r>
            <a:r>
              <a:rPr lang="en-US" altLang="zh-CN" dirty="0">
                <a:solidFill>
                  <a:srgbClr val="FF0000"/>
                </a:solidFill>
              </a:rPr>
              <a:t>IP</a:t>
            </a:r>
            <a:r>
              <a:rPr lang="zh-CN" altLang="en-US" dirty="0">
                <a:solidFill>
                  <a:srgbClr val="FF0000"/>
                </a:solidFill>
              </a:rPr>
              <a:t>前</a:t>
            </a:r>
            <a:r>
              <a:rPr lang="en-US" altLang="zh-CN" dirty="0">
                <a:solidFill>
                  <a:srgbClr val="FF0000"/>
                </a:solidFill>
              </a:rPr>
              <a:t>16</a:t>
            </a:r>
            <a:r>
              <a:rPr lang="zh-CN" altLang="en-US" dirty="0">
                <a:solidFill>
                  <a:srgbClr val="FF0000"/>
                </a:solidFill>
              </a:rPr>
              <a:t>位直接找到对应的根节点，这减少了较多的查找时间</a:t>
            </a:r>
            <a:r>
              <a:rPr lang="zh-CN" altLang="en-US" dirty="0"/>
              <a:t>。同时，改进和的</a:t>
            </a:r>
            <a:r>
              <a:rPr lang="en-US" altLang="zh-CN" dirty="0"/>
              <a:t>IP</a:t>
            </a:r>
            <a:r>
              <a:rPr lang="zh-CN" altLang="en-US" dirty="0"/>
              <a:t>前缀树</a:t>
            </a:r>
            <a:r>
              <a:rPr lang="zh-CN" altLang="en-US" dirty="0">
                <a:solidFill>
                  <a:srgbClr val="FF0000"/>
                </a:solidFill>
              </a:rPr>
              <a:t>每次根据</a:t>
            </a:r>
            <a:r>
              <a:rPr lang="en-US" altLang="zh-CN" dirty="0">
                <a:solidFill>
                  <a:srgbClr val="FF0000"/>
                </a:solidFill>
              </a:rPr>
              <a:t>IP</a:t>
            </a:r>
            <a:r>
              <a:rPr lang="zh-CN" altLang="en-US" dirty="0">
                <a:solidFill>
                  <a:srgbClr val="FF0000"/>
                </a:solidFill>
              </a:rPr>
              <a:t>的</a:t>
            </a:r>
            <a:r>
              <a:rPr lang="en-US" altLang="zh-CN" dirty="0">
                <a:solidFill>
                  <a:srgbClr val="FF0000"/>
                </a:solidFill>
              </a:rPr>
              <a:t>2</a:t>
            </a:r>
            <a:r>
              <a:rPr lang="zh-CN" altLang="en-US" dirty="0">
                <a:solidFill>
                  <a:srgbClr val="FF0000"/>
                </a:solidFill>
              </a:rPr>
              <a:t>位跳转到子节点</a:t>
            </a:r>
            <a:r>
              <a:rPr lang="zh-CN" altLang="en-US" dirty="0"/>
              <a:t>，而基本的</a:t>
            </a:r>
            <a:r>
              <a:rPr lang="en-US" altLang="zh-CN" dirty="0"/>
              <a:t>IP</a:t>
            </a:r>
            <a:r>
              <a:rPr lang="zh-CN" altLang="en-US" dirty="0"/>
              <a:t>前缀树每次只根据</a:t>
            </a:r>
            <a:r>
              <a:rPr lang="en-US" altLang="zh-CN" dirty="0"/>
              <a:t>1</a:t>
            </a:r>
            <a:r>
              <a:rPr lang="zh-CN" altLang="en-US" dirty="0"/>
              <a:t>位跳转子节点，这导致改进的</a:t>
            </a:r>
            <a:r>
              <a:rPr lang="en-US" altLang="zh-CN" dirty="0"/>
              <a:t>IP</a:t>
            </a:r>
            <a:r>
              <a:rPr lang="zh-CN" altLang="en-US" dirty="0"/>
              <a:t>前缀树需要查找的路径大大减少，所以查找时间大大减少。</a:t>
            </a:r>
          </a:p>
        </p:txBody>
      </p:sp>
    </p:spTree>
    <p:extLst>
      <p:ext uri="{BB962C8B-B14F-4D97-AF65-F5344CB8AC3E}">
        <p14:creationId xmlns:p14="http://schemas.microsoft.com/office/powerpoint/2010/main" val="23810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空间开销对比与分析</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E0F127E3-A013-5547-0FC2-1B4ECF7F5AF9}"/>
              </a:ext>
            </a:extLst>
          </p:cNvPr>
          <p:cNvPicPr>
            <a:picLocks noChangeAspect="1"/>
          </p:cNvPicPr>
          <p:nvPr/>
        </p:nvPicPr>
        <p:blipFill>
          <a:blip r:embed="rId3"/>
          <a:stretch>
            <a:fillRect/>
          </a:stretch>
        </p:blipFill>
        <p:spPr>
          <a:xfrm>
            <a:off x="1410574" y="1775682"/>
            <a:ext cx="5666999" cy="2178479"/>
          </a:xfrm>
          <a:prstGeom prst="rect">
            <a:avLst/>
          </a:prstGeom>
        </p:spPr>
      </p:pic>
      <p:sp>
        <p:nvSpPr>
          <p:cNvPr id="8" name="文本框 7">
            <a:extLst>
              <a:ext uri="{FF2B5EF4-FFF2-40B4-BE49-F238E27FC236}">
                <a16:creationId xmlns:a16="http://schemas.microsoft.com/office/drawing/2014/main" id="{DD763CF6-D408-C19D-B414-EF0EEC6C3EC7}"/>
              </a:ext>
            </a:extLst>
          </p:cNvPr>
          <p:cNvSpPr txBox="1"/>
          <p:nvPr/>
        </p:nvSpPr>
        <p:spPr>
          <a:xfrm>
            <a:off x="1173892" y="4269259"/>
            <a:ext cx="9014254" cy="1200329"/>
          </a:xfrm>
          <a:prstGeom prst="rect">
            <a:avLst/>
          </a:prstGeom>
          <a:noFill/>
        </p:spPr>
        <p:txBody>
          <a:bodyPr wrap="square" rtlCol="0">
            <a:spAutoFit/>
          </a:bodyPr>
          <a:lstStyle/>
          <a:p>
            <a:r>
              <a:rPr lang="zh-CN" altLang="en-US" dirty="0"/>
              <a:t>       可以看到改进后的</a:t>
            </a:r>
            <a:r>
              <a:rPr lang="en-US" altLang="zh-CN" dirty="0"/>
              <a:t>IP</a:t>
            </a:r>
            <a:r>
              <a:rPr lang="zh-CN" altLang="en-US" dirty="0"/>
              <a:t>前缀树的空间开销也比基本的</a:t>
            </a:r>
            <a:r>
              <a:rPr lang="en-US" altLang="zh-CN" dirty="0"/>
              <a:t>IP</a:t>
            </a:r>
            <a:r>
              <a:rPr lang="zh-CN" altLang="en-US" dirty="0"/>
              <a:t>前缀树少。这是因为其</a:t>
            </a:r>
            <a:r>
              <a:rPr lang="zh-CN" altLang="en-US" dirty="0">
                <a:solidFill>
                  <a:srgbClr val="FF0000"/>
                </a:solidFill>
              </a:rPr>
              <a:t>每次是根据</a:t>
            </a:r>
            <a:r>
              <a:rPr lang="en-US" altLang="zh-CN" dirty="0">
                <a:solidFill>
                  <a:srgbClr val="FF0000"/>
                </a:solidFill>
              </a:rPr>
              <a:t>IP</a:t>
            </a:r>
            <a:r>
              <a:rPr lang="zh-CN" altLang="en-US" dirty="0">
                <a:solidFill>
                  <a:srgbClr val="FF0000"/>
                </a:solidFill>
              </a:rPr>
              <a:t>的两位进行查找，并且前</a:t>
            </a:r>
            <a:r>
              <a:rPr lang="en-US" altLang="zh-CN" dirty="0">
                <a:solidFill>
                  <a:srgbClr val="FF0000"/>
                </a:solidFill>
              </a:rPr>
              <a:t>16</a:t>
            </a:r>
            <a:r>
              <a:rPr lang="zh-CN" altLang="en-US" dirty="0">
                <a:solidFill>
                  <a:srgbClr val="FF0000"/>
                </a:solidFill>
              </a:rPr>
              <a:t>位直接映射，从而导致改进后的</a:t>
            </a:r>
            <a:r>
              <a:rPr lang="en-US" altLang="zh-CN" dirty="0">
                <a:solidFill>
                  <a:srgbClr val="FF0000"/>
                </a:solidFill>
              </a:rPr>
              <a:t>IP</a:t>
            </a:r>
            <a:r>
              <a:rPr lang="zh-CN" altLang="en-US" dirty="0">
                <a:solidFill>
                  <a:srgbClr val="FF0000"/>
                </a:solidFill>
              </a:rPr>
              <a:t>前缀的层数比基本前缀树低的多。</a:t>
            </a:r>
            <a:r>
              <a:rPr lang="zh-CN" altLang="en-US" dirty="0"/>
              <a:t>并且，改进后的</a:t>
            </a:r>
            <a:r>
              <a:rPr lang="en-US" altLang="zh-CN" dirty="0"/>
              <a:t>IP</a:t>
            </a:r>
            <a:r>
              <a:rPr lang="zh-CN" altLang="en-US" dirty="0"/>
              <a:t>前缀树节点只比基本的</a:t>
            </a:r>
            <a:r>
              <a:rPr lang="en-US" altLang="zh-CN" dirty="0"/>
              <a:t>IP</a:t>
            </a:r>
            <a:r>
              <a:rPr lang="zh-CN" altLang="en-US" dirty="0"/>
              <a:t>前缀树多了一个</a:t>
            </a:r>
            <a:r>
              <a:rPr lang="en-US" altLang="zh-CN" dirty="0"/>
              <a:t>char</a:t>
            </a:r>
            <a:r>
              <a:rPr lang="zh-CN" altLang="en-US" dirty="0"/>
              <a:t>数据，所以每个节点的大小也并不会比基本</a:t>
            </a:r>
            <a:r>
              <a:rPr lang="en-US" altLang="zh-CN" dirty="0"/>
              <a:t>IP</a:t>
            </a:r>
            <a:r>
              <a:rPr lang="zh-CN" altLang="en-US" dirty="0"/>
              <a:t>前缀树的节点大太多</a:t>
            </a:r>
          </a:p>
        </p:txBody>
      </p:sp>
    </p:spTree>
    <p:extLst>
      <p:ext uri="{BB962C8B-B14F-4D97-AF65-F5344CB8AC3E}">
        <p14:creationId xmlns:p14="http://schemas.microsoft.com/office/powerpoint/2010/main" val="165958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路由器转发实验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第一部分</a:t>
            </a: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528120" y="1950913"/>
            <a:ext cx="8511746" cy="3693319"/>
          </a:xfrm>
          <a:prstGeom prst="rect">
            <a:avLst/>
          </a:prstGeom>
          <a:noFill/>
        </p:spPr>
        <p:txBody>
          <a:bodyPr wrap="square" rtlCol="0">
            <a:spAutoFit/>
          </a:bodyPr>
          <a:lstStyle/>
          <a:p>
            <a:pPr>
              <a:lnSpc>
                <a:spcPct val="150000"/>
              </a:lnSpc>
            </a:pPr>
            <a:r>
              <a:rPr lang="zh-CN" altLang="en-US" dirty="0"/>
              <a:t>       这次实验自由度较高，</a:t>
            </a:r>
            <a:r>
              <a:rPr lang="en-US" altLang="zh-CN" dirty="0"/>
              <a:t>debug</a:t>
            </a:r>
            <a:r>
              <a:rPr lang="zh-CN" altLang="en-US" dirty="0"/>
              <a:t>也不算很难。对基本前缀树的优化有很多方法。最初本人也是尝试实现</a:t>
            </a:r>
            <a:r>
              <a:rPr lang="en-US" altLang="zh-CN" dirty="0"/>
              <a:t>PPT</a:t>
            </a:r>
            <a:r>
              <a:rPr lang="zh-CN" altLang="en-US" dirty="0"/>
              <a:t>中给出的</a:t>
            </a:r>
            <a:r>
              <a:rPr lang="en-US" altLang="zh-CN" dirty="0" err="1"/>
              <a:t>Poptrie</a:t>
            </a:r>
            <a:r>
              <a:rPr lang="zh-CN" altLang="en-US" dirty="0"/>
              <a:t>，但是在写完代码后发现在自己的电脑上能正确运行，但在</a:t>
            </a:r>
            <a:r>
              <a:rPr lang="en-US" altLang="zh-CN" dirty="0"/>
              <a:t>OJ</a:t>
            </a:r>
            <a:r>
              <a:rPr lang="zh-CN" altLang="en-US" dirty="0"/>
              <a:t>平台上不能正确运行。最后找助教求助才发现是</a:t>
            </a:r>
            <a:r>
              <a:rPr lang="zh-CN" altLang="en-US" dirty="0">
                <a:solidFill>
                  <a:srgbClr val="FF0000"/>
                </a:solidFill>
              </a:rPr>
              <a:t>编译器版本的问题</a:t>
            </a:r>
            <a:r>
              <a:rPr lang="zh-CN" altLang="en-US" dirty="0"/>
              <a:t>。但是即便修改完代码发现运行时间也达不到通过的要求，可能是本人的实现过程中有</a:t>
            </a:r>
            <a:r>
              <a:rPr lang="zh-CN" altLang="en-US" dirty="0">
                <a:solidFill>
                  <a:srgbClr val="FF0000"/>
                </a:solidFill>
              </a:rPr>
              <a:t>太多循环移位的操作</a:t>
            </a:r>
            <a:r>
              <a:rPr lang="zh-CN" altLang="en-US" dirty="0"/>
              <a:t>（为了取无符号整数二进制中</a:t>
            </a:r>
            <a:r>
              <a:rPr lang="en-US" altLang="zh-CN" dirty="0"/>
              <a:t>1</a:t>
            </a:r>
            <a:r>
              <a:rPr lang="zh-CN" altLang="en-US" dirty="0"/>
              <a:t>的个数）。最后尝试换了更加清晰简单的思路来实现高效前缀树，发现</a:t>
            </a:r>
            <a:r>
              <a:rPr lang="zh-CN" altLang="en-US" dirty="0">
                <a:solidFill>
                  <a:srgbClr val="FF0000"/>
                </a:solidFill>
              </a:rPr>
              <a:t>时间开销居然比</a:t>
            </a:r>
            <a:r>
              <a:rPr lang="en-US" altLang="zh-CN" dirty="0" err="1">
                <a:solidFill>
                  <a:srgbClr val="FF0000"/>
                </a:solidFill>
              </a:rPr>
              <a:t>Poptrie</a:t>
            </a:r>
            <a:r>
              <a:rPr lang="zh-CN" altLang="en-US" dirty="0">
                <a:solidFill>
                  <a:srgbClr val="FF0000"/>
                </a:solidFill>
              </a:rPr>
              <a:t>小很多（但</a:t>
            </a:r>
            <a:r>
              <a:rPr lang="en-US" altLang="zh-CN" dirty="0" err="1">
                <a:solidFill>
                  <a:srgbClr val="FF0000"/>
                </a:solidFill>
              </a:rPr>
              <a:t>Poptrie</a:t>
            </a:r>
            <a:r>
              <a:rPr lang="zh-CN" altLang="en-US" dirty="0">
                <a:solidFill>
                  <a:srgbClr val="FF0000"/>
                </a:solidFill>
              </a:rPr>
              <a:t>的空间开销要小特别多）</a:t>
            </a:r>
            <a:r>
              <a:rPr lang="zh-CN" altLang="en-US" dirty="0"/>
              <a:t>。</a:t>
            </a:r>
            <a:endParaRPr lang="en-US" altLang="zh-CN" dirty="0"/>
          </a:p>
          <a:p>
            <a:pPr>
              <a:lnSpc>
                <a:spcPct val="150000"/>
              </a:lnSpc>
            </a:pPr>
            <a:endParaRPr lang="zh-CN" altLang="en-US" dirty="0"/>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187799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6" name="文本框 5">
            <a:extLst>
              <a:ext uri="{FF2B5EF4-FFF2-40B4-BE49-F238E27FC236}">
                <a16:creationId xmlns:a16="http://schemas.microsoft.com/office/drawing/2014/main" id="{89A4C537-108C-9FB2-7EB1-84858796455D}"/>
              </a:ext>
            </a:extLst>
          </p:cNvPr>
          <p:cNvSpPr txBox="1"/>
          <p:nvPr/>
        </p:nvSpPr>
        <p:spPr>
          <a:xfrm>
            <a:off x="762000" y="1526059"/>
            <a:ext cx="10008973" cy="120032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与理论课联系：</a:t>
            </a:r>
            <a:endParaRPr kumimoji="0" lang="en-US" altLang="zh-CN" sz="1800"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50000"/>
              </a:lnSpc>
              <a:spcBef>
                <a:spcPct val="0"/>
              </a:spcBef>
              <a:spcAft>
                <a:spcPct val="0"/>
              </a:spcAft>
              <a:buClrTx/>
              <a:buSzTx/>
              <a:tabLst/>
            </a:pPr>
            <a:r>
              <a:rPr kumimoji="0" lang="zh-CN" altLang="en-US" sz="1800" i="0" u="none" strike="noStrike" cap="none" normalizeH="0" baseline="0" dirty="0">
                <a:ln>
                  <a:noFill/>
                </a:ln>
                <a:solidFill>
                  <a:srgbClr val="000000"/>
                </a:solidFill>
                <a:effectLst/>
                <a:latin typeface="+mn-ea"/>
              </a:rPr>
              <a:t>       调研了解了路由器在进行</a:t>
            </a:r>
            <a:r>
              <a:rPr kumimoji="0" lang="en-US" altLang="zh-CN" sz="1800" i="0" u="none" strike="noStrike" cap="none" normalizeH="0" baseline="0" dirty="0" err="1">
                <a:ln>
                  <a:noFill/>
                </a:ln>
                <a:solidFill>
                  <a:srgbClr val="000000"/>
                </a:solidFill>
                <a:effectLst/>
                <a:latin typeface="+mn-ea"/>
              </a:rPr>
              <a:t>ip</a:t>
            </a:r>
            <a:r>
              <a:rPr kumimoji="0" lang="zh-CN" altLang="en-US" sz="1800" i="0" u="none" strike="noStrike" cap="none" normalizeH="0" baseline="0" dirty="0">
                <a:ln>
                  <a:noFill/>
                </a:ln>
                <a:solidFill>
                  <a:srgbClr val="000000"/>
                </a:solidFill>
                <a:effectLst/>
                <a:latin typeface="+mn-ea"/>
              </a:rPr>
              <a:t>前缀查找的方式，深入理解了路由器完成最长前缀匹配的过程。</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a:off x="838200" y="3141886"/>
            <a:ext cx="9986319" cy="230832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r>
              <a:rPr lang="zh-CN" altLang="en-US" sz="1800" b="0" i="0" u="none" strike="noStrike" baseline="0" dirty="0">
                <a:latin typeface="+mn-ea"/>
              </a:rPr>
              <a:t>       本次实验</a:t>
            </a:r>
            <a:r>
              <a:rPr lang="en-US" altLang="zh-CN" sz="1800" b="0" i="0" u="none" strike="noStrike" baseline="0" dirty="0">
                <a:latin typeface="+mn-ea"/>
              </a:rPr>
              <a:t>debug</a:t>
            </a:r>
            <a:r>
              <a:rPr lang="zh-CN" altLang="en-US" sz="1800" b="0" i="0" u="none" strike="noStrike" baseline="0" dirty="0">
                <a:latin typeface="+mn-ea"/>
              </a:rPr>
              <a:t>难度不高，在众多实验</a:t>
            </a:r>
            <a:r>
              <a:rPr lang="zh-CN" altLang="en-US" dirty="0">
                <a:latin typeface="+mn-ea"/>
              </a:rPr>
              <a:t>中属于相对</a:t>
            </a:r>
            <a:r>
              <a:rPr lang="zh-CN" altLang="en-US" sz="1800" b="0" i="0" u="none" strike="noStrike" baseline="0" dirty="0">
                <a:latin typeface="+mn-ea"/>
              </a:rPr>
              <a:t>独立的一部分，自由性比较高。本次实验主要帮我复习了树的结构以及对树的创建和查找技巧，也让我回忆起了数据结构课上与树相关的知识，也让我回顾了如何高效地对树进行</a:t>
            </a:r>
            <a:r>
              <a:rPr lang="en-US" altLang="zh-CN" sz="1800" b="0" i="0" u="none" strike="noStrike" baseline="0" dirty="0">
                <a:latin typeface="+mn-ea"/>
              </a:rPr>
              <a:t>debug</a:t>
            </a:r>
            <a:r>
              <a:rPr lang="zh-CN" altLang="en-US" sz="1800" b="0" i="0" u="none" strike="noStrike" baseline="0" dirty="0">
                <a:latin typeface="+mn-ea"/>
              </a:rPr>
              <a:t>。同时调研和自己实现部分也加深了对路由查找的理解。</a:t>
            </a:r>
            <a:endParaRPr lang="zh-CN" altLang="en-US" sz="1800" dirty="0">
              <a:latin typeface="+mn-ea"/>
            </a:endParaRPr>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74058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网络地址转换实验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第四部分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838200" y="1245462"/>
            <a:ext cx="10567086" cy="369332"/>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NAT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地址转换原理，自己实现</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NAT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设备。通过实验验证</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SNAT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DNAT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、多</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NAT</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功能正确性。</a:t>
            </a:r>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740868" y="1987099"/>
            <a:ext cx="10664418" cy="4755148"/>
          </a:xfrm>
          <a:prstGeom prst="rect">
            <a:avLst/>
          </a:prstGeom>
          <a:noFill/>
        </p:spPr>
        <p:txBody>
          <a:bodyPr wrap="square" rtlCol="0">
            <a:spAutoFit/>
          </a:bodyPr>
          <a:lstStyle/>
          <a:p>
            <a:pPr indent="457200" algn="l"/>
            <a:r>
              <a:rPr lang="zh-CN" altLang="zh-CN" sz="1600" dirty="0">
                <a:solidFill>
                  <a:srgbClr val="101214"/>
                </a:solidFill>
                <a:effectLst/>
                <a:latin typeface="+mn-ea"/>
                <a:cs typeface="宋体" panose="02010600030101010101" pitchFamily="2" charset="-122"/>
              </a:rPr>
              <a:t>实验内容一：</a:t>
            </a:r>
            <a:r>
              <a:rPr lang="en-US" altLang="zh-CN" sz="1600" dirty="0">
                <a:solidFill>
                  <a:srgbClr val="101214"/>
                </a:solidFill>
                <a:effectLst/>
                <a:latin typeface="+mn-ea"/>
                <a:cs typeface="宋体" panose="02010600030101010101" pitchFamily="2" charset="-122"/>
              </a:rPr>
              <a:t>SNAT</a:t>
            </a:r>
            <a:r>
              <a:rPr lang="zh-CN" altLang="zh-CN" sz="1600" dirty="0">
                <a:solidFill>
                  <a:srgbClr val="101214"/>
                </a:solidFill>
                <a:effectLst/>
                <a:latin typeface="+mn-ea"/>
                <a:cs typeface="宋体" panose="02010600030101010101" pitchFamily="2" charset="-122"/>
              </a:rPr>
              <a:t>实验</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运行给定网络拓扑</a:t>
            </a:r>
            <a:r>
              <a:rPr lang="zh-CN" altLang="en-US" sz="1600" dirty="0">
                <a:solidFill>
                  <a:srgbClr val="101214"/>
                </a:solidFill>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n1</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h1</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h2</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h3</a:t>
            </a:r>
            <a:r>
              <a:rPr lang="zh-CN" altLang="zh-CN" sz="1600" dirty="0">
                <a:solidFill>
                  <a:srgbClr val="101214"/>
                </a:solidFill>
                <a:effectLst/>
                <a:latin typeface="+mn-ea"/>
                <a:cs typeface="宋体" panose="02010600030101010101" pitchFamily="2" charset="-122"/>
              </a:rPr>
              <a:t>上运行相应脚本</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n1</a:t>
            </a:r>
            <a:r>
              <a:rPr lang="zh-CN" altLang="zh-CN" sz="1600" dirty="0">
                <a:solidFill>
                  <a:srgbClr val="101214"/>
                </a:solidFill>
                <a:effectLst/>
                <a:latin typeface="+mn-ea"/>
                <a:cs typeface="宋体" panose="02010600030101010101" pitchFamily="2" charset="-122"/>
              </a:rPr>
              <a:t>上运行</a:t>
            </a:r>
            <a:r>
              <a:rPr lang="en-US" altLang="zh-CN" sz="1600" dirty="0" err="1">
                <a:solidFill>
                  <a:srgbClr val="101214"/>
                </a:solidFill>
                <a:effectLst/>
                <a:latin typeface="+mn-ea"/>
                <a:cs typeface="宋体" panose="02010600030101010101" pitchFamily="2" charset="-122"/>
              </a:rPr>
              <a:t>nat</a:t>
            </a:r>
            <a:r>
              <a:rPr lang="zh-CN" altLang="zh-CN" sz="1600" dirty="0">
                <a:solidFill>
                  <a:srgbClr val="101214"/>
                </a:solidFill>
                <a:effectLst/>
                <a:latin typeface="+mn-ea"/>
                <a:cs typeface="宋体" panose="02010600030101010101" pitchFamily="2" charset="-122"/>
              </a:rPr>
              <a:t>程序</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h3</a:t>
            </a:r>
            <a:r>
              <a:rPr lang="zh-CN" altLang="zh-CN" sz="1600" dirty="0">
                <a:solidFill>
                  <a:srgbClr val="101214"/>
                </a:solidFill>
                <a:effectLst/>
                <a:latin typeface="+mn-ea"/>
                <a:cs typeface="宋体" panose="02010600030101010101" pitchFamily="2" charset="-122"/>
              </a:rPr>
              <a:t>上运行</a:t>
            </a:r>
            <a:r>
              <a:rPr lang="en-US" altLang="zh-CN" sz="1600" dirty="0">
                <a:solidFill>
                  <a:srgbClr val="101214"/>
                </a:solidFill>
                <a:effectLst/>
                <a:latin typeface="+mn-ea"/>
                <a:cs typeface="宋体" panose="02010600030101010101" pitchFamily="2" charset="-122"/>
              </a:rPr>
              <a:t>HTTP</a:t>
            </a:r>
            <a:r>
              <a:rPr lang="zh-CN" altLang="zh-CN" sz="1600" dirty="0">
                <a:solidFill>
                  <a:srgbClr val="101214"/>
                </a:solidFill>
                <a:effectLst/>
                <a:latin typeface="+mn-ea"/>
                <a:cs typeface="宋体" panose="02010600030101010101" pitchFamily="2" charset="-122"/>
              </a:rPr>
              <a:t>服务</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h1</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h2</a:t>
            </a:r>
            <a:r>
              <a:rPr lang="zh-CN" altLang="zh-CN" sz="1600" dirty="0">
                <a:solidFill>
                  <a:srgbClr val="101214"/>
                </a:solidFill>
                <a:effectLst/>
                <a:latin typeface="+mn-ea"/>
                <a:cs typeface="宋体" panose="02010600030101010101" pitchFamily="2" charset="-122"/>
              </a:rPr>
              <a:t>上分别访问</a:t>
            </a:r>
            <a:r>
              <a:rPr lang="en-US" altLang="zh-CN" sz="1600" dirty="0">
                <a:solidFill>
                  <a:srgbClr val="101214"/>
                </a:solidFill>
                <a:effectLst/>
                <a:latin typeface="+mn-ea"/>
                <a:cs typeface="宋体" panose="02010600030101010101" pitchFamily="2" charset="-122"/>
              </a:rPr>
              <a:t>h3</a:t>
            </a:r>
            <a:r>
              <a:rPr lang="zh-CN" altLang="zh-CN" sz="1600" dirty="0">
                <a:solidFill>
                  <a:srgbClr val="101214"/>
                </a:solidFill>
                <a:effectLst/>
                <a:latin typeface="+mn-ea"/>
                <a:cs typeface="宋体" panose="02010600030101010101" pitchFamily="2" charset="-122"/>
              </a:rPr>
              <a:t>的</a:t>
            </a:r>
            <a:r>
              <a:rPr lang="en-US" altLang="zh-CN" sz="1600" dirty="0">
                <a:solidFill>
                  <a:srgbClr val="101214"/>
                </a:solidFill>
                <a:effectLst/>
                <a:latin typeface="+mn-ea"/>
                <a:cs typeface="宋体" panose="02010600030101010101" pitchFamily="2" charset="-122"/>
              </a:rPr>
              <a:t>HTTP</a:t>
            </a:r>
            <a:r>
              <a:rPr lang="zh-CN" altLang="zh-CN" sz="1600" dirty="0">
                <a:solidFill>
                  <a:srgbClr val="101214"/>
                </a:solidFill>
                <a:effectLst/>
                <a:latin typeface="+mn-ea"/>
                <a:cs typeface="宋体" panose="02010600030101010101" pitchFamily="2" charset="-122"/>
              </a:rPr>
              <a:t>服务</a:t>
            </a:r>
            <a:endParaRPr lang="zh-CN" altLang="zh-CN" sz="1600" dirty="0">
              <a:solidFill>
                <a:srgbClr val="00000A"/>
              </a:solidFill>
              <a:effectLst/>
              <a:latin typeface="+mn-ea"/>
              <a:cs typeface="宋体" panose="02010600030101010101" pitchFamily="2" charset="-122"/>
            </a:endParaRPr>
          </a:p>
          <a:p>
            <a:pPr marL="859155" indent="266700" algn="l"/>
            <a:r>
              <a:rPr lang="en-US" altLang="zh-CN" sz="1600" dirty="0">
                <a:solidFill>
                  <a:srgbClr val="101214"/>
                </a:solidFill>
                <a:effectLst/>
                <a:latin typeface="+mn-ea"/>
                <a:cs typeface="宋体" panose="02010600030101010101" pitchFamily="2" charset="-122"/>
              </a:rPr>
              <a:t> </a:t>
            </a:r>
            <a:endParaRPr lang="zh-CN" altLang="zh-CN" sz="1600" dirty="0">
              <a:solidFill>
                <a:srgbClr val="00000A"/>
              </a:solidFill>
              <a:effectLst/>
              <a:latin typeface="+mn-ea"/>
              <a:cs typeface="宋体" panose="02010600030101010101" pitchFamily="2" charset="-122"/>
            </a:endParaRPr>
          </a:p>
          <a:p>
            <a:pPr marL="457200" algn="l"/>
            <a:r>
              <a:rPr lang="zh-CN" altLang="zh-CN" sz="1600" dirty="0">
                <a:solidFill>
                  <a:srgbClr val="101214"/>
                </a:solidFill>
                <a:effectLst/>
                <a:latin typeface="+mn-ea"/>
                <a:cs typeface="宋体" panose="02010600030101010101" pitchFamily="2" charset="-122"/>
              </a:rPr>
              <a:t>实验内容二：</a:t>
            </a:r>
            <a:r>
              <a:rPr lang="en-US" altLang="zh-CN" sz="1600" dirty="0">
                <a:solidFill>
                  <a:srgbClr val="101214"/>
                </a:solidFill>
                <a:effectLst/>
                <a:latin typeface="+mn-ea"/>
                <a:cs typeface="宋体" panose="02010600030101010101" pitchFamily="2" charset="-122"/>
              </a:rPr>
              <a:t>DNAT</a:t>
            </a:r>
            <a:r>
              <a:rPr lang="zh-CN" altLang="zh-CN" sz="1600" dirty="0">
                <a:solidFill>
                  <a:srgbClr val="101214"/>
                </a:solidFill>
                <a:effectLst/>
                <a:latin typeface="+mn-ea"/>
                <a:cs typeface="宋体" panose="02010600030101010101" pitchFamily="2" charset="-122"/>
              </a:rPr>
              <a:t>实验</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运行给定网络拓</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n1</a:t>
            </a:r>
            <a:r>
              <a:rPr lang="zh-CN" altLang="zh-CN" sz="1600" dirty="0">
                <a:solidFill>
                  <a:srgbClr val="101214"/>
                </a:solidFill>
                <a:effectLst/>
                <a:latin typeface="+mn-ea"/>
                <a:cs typeface="宋体" panose="02010600030101010101" pitchFamily="2" charset="-122"/>
              </a:rPr>
              <a:t>上运行</a:t>
            </a:r>
            <a:r>
              <a:rPr lang="en-US" altLang="zh-CN" sz="1600" dirty="0" err="1">
                <a:solidFill>
                  <a:srgbClr val="101214"/>
                </a:solidFill>
                <a:effectLst/>
                <a:latin typeface="+mn-ea"/>
                <a:cs typeface="宋体" panose="02010600030101010101" pitchFamily="2" charset="-122"/>
              </a:rPr>
              <a:t>nat</a:t>
            </a:r>
            <a:r>
              <a:rPr lang="zh-CN" altLang="zh-CN" sz="1600" dirty="0">
                <a:solidFill>
                  <a:srgbClr val="101214"/>
                </a:solidFill>
                <a:effectLst/>
                <a:latin typeface="+mn-ea"/>
                <a:cs typeface="宋体" panose="02010600030101010101" pitchFamily="2" charset="-122"/>
              </a:rPr>
              <a:t>程序</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h1</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h2</a:t>
            </a:r>
            <a:r>
              <a:rPr lang="zh-CN" altLang="zh-CN" sz="1600" dirty="0">
                <a:solidFill>
                  <a:srgbClr val="101214"/>
                </a:solidFill>
                <a:effectLst/>
                <a:latin typeface="+mn-ea"/>
                <a:cs typeface="宋体" panose="02010600030101010101" pitchFamily="2" charset="-122"/>
              </a:rPr>
              <a:t>上分别运行</a:t>
            </a:r>
            <a:r>
              <a:rPr lang="en-US" altLang="zh-CN" sz="1600" dirty="0">
                <a:solidFill>
                  <a:srgbClr val="101214"/>
                </a:solidFill>
                <a:effectLst/>
                <a:latin typeface="+mn-ea"/>
                <a:cs typeface="宋体" panose="02010600030101010101" pitchFamily="2" charset="-122"/>
              </a:rPr>
              <a:t>HTTP Serve</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在</a:t>
            </a:r>
            <a:r>
              <a:rPr lang="en-US" altLang="zh-CN" sz="1600" dirty="0">
                <a:solidFill>
                  <a:srgbClr val="101214"/>
                </a:solidFill>
                <a:effectLst/>
                <a:latin typeface="+mn-ea"/>
                <a:cs typeface="宋体" panose="02010600030101010101" pitchFamily="2" charset="-122"/>
              </a:rPr>
              <a:t>h3</a:t>
            </a:r>
            <a:r>
              <a:rPr lang="zh-CN" altLang="zh-CN" sz="1600" dirty="0">
                <a:solidFill>
                  <a:srgbClr val="101214"/>
                </a:solidFill>
                <a:effectLst/>
                <a:latin typeface="+mn-ea"/>
                <a:cs typeface="宋体" panose="02010600030101010101" pitchFamily="2" charset="-122"/>
              </a:rPr>
              <a:t>上分别请求</a:t>
            </a:r>
            <a:r>
              <a:rPr lang="en-US" altLang="zh-CN" sz="1600" dirty="0">
                <a:solidFill>
                  <a:srgbClr val="101214"/>
                </a:solidFill>
                <a:effectLst/>
                <a:latin typeface="+mn-ea"/>
                <a:cs typeface="宋体" panose="02010600030101010101" pitchFamily="2" charset="-122"/>
              </a:rPr>
              <a:t>h1</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h2</a:t>
            </a:r>
            <a:r>
              <a:rPr lang="zh-CN" altLang="zh-CN" sz="1600" dirty="0">
                <a:solidFill>
                  <a:srgbClr val="101214"/>
                </a:solidFill>
                <a:effectLst/>
                <a:latin typeface="+mn-ea"/>
                <a:cs typeface="宋体" panose="02010600030101010101" pitchFamily="2" charset="-122"/>
              </a:rPr>
              <a:t>页面</a:t>
            </a:r>
            <a:endParaRPr lang="zh-CN" altLang="zh-CN" sz="1600" dirty="0">
              <a:solidFill>
                <a:srgbClr val="00000A"/>
              </a:solidFill>
              <a:effectLst/>
              <a:latin typeface="+mn-ea"/>
              <a:cs typeface="宋体" panose="02010600030101010101" pitchFamily="2" charset="-122"/>
            </a:endParaRPr>
          </a:p>
          <a:p>
            <a:pPr marL="859155" indent="266700" algn="l"/>
            <a:r>
              <a:rPr lang="en-US" altLang="zh-CN" sz="1600" dirty="0">
                <a:solidFill>
                  <a:srgbClr val="101214"/>
                </a:solidFill>
                <a:effectLst/>
                <a:latin typeface="+mn-ea"/>
                <a:cs typeface="宋体" panose="02010600030101010101" pitchFamily="2" charset="-122"/>
              </a:rPr>
              <a:t> </a:t>
            </a:r>
            <a:endParaRPr lang="zh-CN" altLang="zh-CN" sz="1600" dirty="0">
              <a:solidFill>
                <a:srgbClr val="00000A"/>
              </a:solidFill>
              <a:effectLst/>
              <a:latin typeface="+mn-ea"/>
              <a:cs typeface="宋体" panose="02010600030101010101" pitchFamily="2" charset="-122"/>
            </a:endParaRPr>
          </a:p>
          <a:p>
            <a:pPr marL="266700" indent="152400" algn="l"/>
            <a:r>
              <a:rPr lang="zh-CN" altLang="zh-CN" sz="1600" dirty="0">
                <a:solidFill>
                  <a:srgbClr val="101214"/>
                </a:solidFill>
                <a:effectLst/>
                <a:latin typeface="+mn-ea"/>
                <a:cs typeface="宋体" panose="02010600030101010101" pitchFamily="2" charset="-122"/>
              </a:rPr>
              <a:t>实验内容三：多</a:t>
            </a:r>
            <a:r>
              <a:rPr lang="en-US" altLang="zh-CN" sz="1600" dirty="0">
                <a:solidFill>
                  <a:srgbClr val="101214"/>
                </a:solidFill>
                <a:effectLst/>
                <a:latin typeface="+mn-ea"/>
                <a:cs typeface="宋体" panose="02010600030101010101" pitchFamily="2" charset="-122"/>
              </a:rPr>
              <a:t>NAT</a:t>
            </a:r>
            <a:r>
              <a:rPr lang="zh-CN" altLang="zh-CN" sz="1600" dirty="0">
                <a:solidFill>
                  <a:srgbClr val="101214"/>
                </a:solidFill>
                <a:effectLst/>
                <a:latin typeface="+mn-ea"/>
                <a:cs typeface="宋体" panose="02010600030101010101" pitchFamily="2" charset="-122"/>
              </a:rPr>
              <a:t>实验</a:t>
            </a:r>
            <a:endParaRPr lang="zh-CN" altLang="zh-CN" sz="1600" dirty="0">
              <a:solidFill>
                <a:srgbClr val="00000A"/>
              </a:solidFill>
              <a:effectLst/>
              <a:latin typeface="+mn-ea"/>
              <a:cs typeface="宋体" panose="02010600030101010101" pitchFamily="2" charset="-122"/>
            </a:endParaRPr>
          </a:p>
          <a:p>
            <a:pPr marL="342900" lvl="0" indent="-342900" algn="l">
              <a:buFont typeface="+mj-lt"/>
              <a:buAutoNum type="arabicPeriod"/>
            </a:pPr>
            <a:r>
              <a:rPr lang="zh-CN" altLang="zh-CN" sz="1600" dirty="0">
                <a:solidFill>
                  <a:srgbClr val="101214"/>
                </a:solidFill>
                <a:effectLst/>
                <a:latin typeface="+mn-ea"/>
                <a:cs typeface="宋体" panose="02010600030101010101" pitchFamily="2" charset="-122"/>
              </a:rPr>
              <a:t>手动构造一个包含两个</a:t>
            </a:r>
            <a:r>
              <a:rPr lang="en-US" altLang="zh-CN" sz="1600" dirty="0" err="1">
                <a:solidFill>
                  <a:srgbClr val="101214"/>
                </a:solidFill>
                <a:effectLst/>
                <a:latin typeface="+mn-ea"/>
                <a:cs typeface="宋体" panose="02010600030101010101" pitchFamily="2" charset="-122"/>
              </a:rPr>
              <a:t>nat</a:t>
            </a:r>
            <a:r>
              <a:rPr lang="zh-CN" altLang="zh-CN" sz="1600" dirty="0">
                <a:solidFill>
                  <a:srgbClr val="101214"/>
                </a:solidFill>
                <a:effectLst/>
                <a:latin typeface="+mn-ea"/>
                <a:cs typeface="宋体" panose="02010600030101010101" pitchFamily="2" charset="-122"/>
              </a:rPr>
              <a:t>的拓扑：</a:t>
            </a:r>
            <a:endParaRPr lang="zh-CN" altLang="zh-CN" sz="1600" dirty="0">
              <a:solidFill>
                <a:srgbClr val="00000A"/>
              </a:solidFill>
              <a:effectLst/>
              <a:latin typeface="+mn-ea"/>
              <a:cs typeface="宋体" panose="02010600030101010101" pitchFamily="2" charset="-122"/>
            </a:endParaRPr>
          </a:p>
          <a:p>
            <a:pPr marL="342900" lvl="0" indent="-342900" algn="l">
              <a:buFont typeface="Wingdings" panose="05000000000000000000" pitchFamily="2" charset="2"/>
              <a:buChar char=""/>
            </a:pPr>
            <a:r>
              <a:rPr lang="en-US" altLang="zh-CN" sz="1600" dirty="0">
                <a:solidFill>
                  <a:srgbClr val="101214"/>
                </a:solidFill>
                <a:effectLst/>
                <a:latin typeface="+mn-ea"/>
                <a:cs typeface="宋体" panose="02010600030101010101" pitchFamily="2" charset="-122"/>
              </a:rPr>
              <a:t>h1 &lt;-&gt; n1 &lt;-&gt; n2 &lt;-&gt; h2</a:t>
            </a:r>
            <a:endParaRPr lang="zh-CN" altLang="zh-CN" sz="1600" dirty="0">
              <a:solidFill>
                <a:srgbClr val="00000A"/>
              </a:solidFill>
              <a:effectLst/>
              <a:latin typeface="+mn-ea"/>
              <a:cs typeface="宋体" panose="02010600030101010101" pitchFamily="2" charset="-122"/>
            </a:endParaRPr>
          </a:p>
          <a:p>
            <a:pPr marL="342900" lvl="0" indent="-342900" algn="l">
              <a:buFont typeface="Wingdings" panose="05000000000000000000" pitchFamily="2" charset="2"/>
              <a:buChar char=""/>
            </a:pPr>
            <a:r>
              <a:rPr lang="zh-CN" altLang="zh-CN" sz="1600" dirty="0">
                <a:solidFill>
                  <a:srgbClr val="101214"/>
                </a:solidFill>
                <a:effectLst/>
                <a:latin typeface="+mn-ea"/>
                <a:cs typeface="宋体" panose="02010600030101010101" pitchFamily="2" charset="-122"/>
              </a:rPr>
              <a:t>节点</a:t>
            </a:r>
            <a:r>
              <a:rPr lang="en-US" altLang="zh-CN" sz="1600" dirty="0">
                <a:solidFill>
                  <a:srgbClr val="101214"/>
                </a:solidFill>
                <a:effectLst/>
                <a:latin typeface="+mn-ea"/>
                <a:cs typeface="宋体" panose="02010600030101010101" pitchFamily="2" charset="-122"/>
              </a:rPr>
              <a:t>n1</a:t>
            </a:r>
            <a:r>
              <a:rPr lang="zh-CN" altLang="zh-CN" sz="1600" dirty="0">
                <a:solidFill>
                  <a:srgbClr val="101214"/>
                </a:solidFill>
                <a:effectLst/>
                <a:latin typeface="+mn-ea"/>
                <a:cs typeface="宋体" panose="02010600030101010101" pitchFamily="2" charset="-122"/>
              </a:rPr>
              <a:t>作为</a:t>
            </a:r>
            <a:r>
              <a:rPr lang="en-US" altLang="zh-CN" sz="1600" dirty="0">
                <a:solidFill>
                  <a:srgbClr val="101214"/>
                </a:solidFill>
                <a:effectLst/>
                <a:latin typeface="+mn-ea"/>
                <a:cs typeface="宋体" panose="02010600030101010101" pitchFamily="2" charset="-122"/>
              </a:rPr>
              <a:t>SNAT</a:t>
            </a:r>
            <a:r>
              <a:rPr lang="zh-CN" altLang="zh-CN"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n2</a:t>
            </a:r>
            <a:r>
              <a:rPr lang="zh-CN" altLang="zh-CN" sz="1600" dirty="0">
                <a:solidFill>
                  <a:srgbClr val="101214"/>
                </a:solidFill>
                <a:effectLst/>
                <a:latin typeface="+mn-ea"/>
                <a:cs typeface="宋体" panose="02010600030101010101" pitchFamily="2" charset="-122"/>
              </a:rPr>
              <a:t>作为</a:t>
            </a:r>
            <a:r>
              <a:rPr lang="en-US" altLang="zh-CN" sz="1600" dirty="0">
                <a:solidFill>
                  <a:srgbClr val="101214"/>
                </a:solidFill>
                <a:effectLst/>
                <a:latin typeface="+mn-ea"/>
                <a:cs typeface="宋体" panose="02010600030101010101" pitchFamily="2" charset="-122"/>
              </a:rPr>
              <a:t>DNAT</a:t>
            </a:r>
            <a:r>
              <a:rPr lang="zh-CN" altLang="zh-CN" sz="1600" dirty="0">
                <a:solidFill>
                  <a:srgbClr val="101214"/>
                </a:solidFill>
                <a:effectLst/>
                <a:latin typeface="+mn-ea"/>
                <a:cs typeface="宋体" panose="02010600030101010101" pitchFamily="2" charset="-122"/>
              </a:rPr>
              <a:t>，主机</a:t>
            </a:r>
            <a:r>
              <a:rPr lang="en-US" altLang="zh-CN" sz="1600" dirty="0">
                <a:solidFill>
                  <a:srgbClr val="101214"/>
                </a:solidFill>
                <a:effectLst/>
                <a:latin typeface="+mn-ea"/>
                <a:cs typeface="宋体" panose="02010600030101010101" pitchFamily="2" charset="-122"/>
              </a:rPr>
              <a:t>h2</a:t>
            </a:r>
            <a:r>
              <a:rPr lang="zh-CN" altLang="zh-CN" sz="1600" dirty="0">
                <a:solidFill>
                  <a:srgbClr val="101214"/>
                </a:solidFill>
                <a:effectLst/>
                <a:latin typeface="+mn-ea"/>
                <a:cs typeface="宋体" panose="02010600030101010101" pitchFamily="2" charset="-122"/>
              </a:rPr>
              <a:t>提供</a:t>
            </a:r>
            <a:r>
              <a:rPr lang="en-US" altLang="zh-CN" sz="1600" dirty="0">
                <a:solidFill>
                  <a:srgbClr val="101214"/>
                </a:solidFill>
                <a:effectLst/>
                <a:latin typeface="+mn-ea"/>
                <a:cs typeface="宋体" panose="02010600030101010101" pitchFamily="2" charset="-122"/>
              </a:rPr>
              <a:t>HTTP</a:t>
            </a:r>
            <a:r>
              <a:rPr lang="zh-CN" altLang="zh-CN" sz="1600" dirty="0">
                <a:solidFill>
                  <a:srgbClr val="101214"/>
                </a:solidFill>
                <a:effectLst/>
                <a:latin typeface="+mn-ea"/>
                <a:cs typeface="宋体" panose="02010600030101010101" pitchFamily="2" charset="-122"/>
              </a:rPr>
              <a:t>服务，主机</a:t>
            </a:r>
            <a:r>
              <a:rPr lang="en-US" altLang="zh-CN" sz="1600" dirty="0">
                <a:solidFill>
                  <a:srgbClr val="101214"/>
                </a:solidFill>
                <a:effectLst/>
                <a:latin typeface="+mn-ea"/>
                <a:cs typeface="宋体" panose="02010600030101010101" pitchFamily="2" charset="-122"/>
              </a:rPr>
              <a:t>h1</a:t>
            </a:r>
            <a:r>
              <a:rPr lang="zh-CN" altLang="zh-CN" sz="1600" dirty="0">
                <a:solidFill>
                  <a:srgbClr val="101214"/>
                </a:solidFill>
                <a:effectLst/>
                <a:latin typeface="+mn-ea"/>
                <a:cs typeface="宋体" panose="02010600030101010101" pitchFamily="2" charset="-122"/>
              </a:rPr>
              <a:t>穿过两个</a:t>
            </a:r>
            <a:r>
              <a:rPr lang="en-US" altLang="zh-CN" sz="1600" dirty="0" err="1">
                <a:solidFill>
                  <a:srgbClr val="101214"/>
                </a:solidFill>
                <a:effectLst/>
                <a:latin typeface="+mn-ea"/>
                <a:cs typeface="宋体" panose="02010600030101010101" pitchFamily="2" charset="-122"/>
              </a:rPr>
              <a:t>nat</a:t>
            </a:r>
            <a:r>
              <a:rPr lang="zh-CN" altLang="zh-CN" sz="1600" dirty="0">
                <a:solidFill>
                  <a:srgbClr val="101214"/>
                </a:solidFill>
                <a:effectLst/>
                <a:latin typeface="+mn-ea"/>
                <a:cs typeface="宋体" panose="02010600030101010101" pitchFamily="2" charset="-122"/>
              </a:rPr>
              <a:t>连接到</a:t>
            </a:r>
            <a:r>
              <a:rPr lang="en-US" altLang="zh-CN" sz="1600" dirty="0">
                <a:solidFill>
                  <a:srgbClr val="101214"/>
                </a:solidFill>
                <a:effectLst/>
                <a:latin typeface="+mn-ea"/>
                <a:cs typeface="宋体" panose="02010600030101010101" pitchFamily="2" charset="-122"/>
              </a:rPr>
              <a:t>h2</a:t>
            </a:r>
            <a:r>
              <a:rPr lang="zh-CN" altLang="zh-CN" sz="1600" dirty="0">
                <a:solidFill>
                  <a:srgbClr val="101214"/>
                </a:solidFill>
                <a:effectLst/>
                <a:latin typeface="+mn-ea"/>
                <a:cs typeface="宋体" panose="02010600030101010101" pitchFamily="2" charset="-122"/>
              </a:rPr>
              <a:t>并获取相应页</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面</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algn="l">
              <a:lnSpc>
                <a:spcPct val="150000"/>
              </a:lnSpc>
            </a:pPr>
            <a:r>
              <a:rPr lang="en-US" altLang="zh-CN" sz="1800" dirty="0">
                <a:solidFill>
                  <a:srgbClr val="101214"/>
                </a:solidFill>
                <a:effectLst/>
                <a:latin typeface="华文中宋" panose="02010600040101010101" pitchFamily="2" charset="-122"/>
                <a:ea typeface="等线" panose="02010600030101010101" pitchFamily="2" charset="-122"/>
                <a:cs typeface="宋体" panose="02010600030101010101" pitchFamily="2" charset="-122"/>
              </a:rPr>
              <a:t> </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494956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——NAT</a:t>
            </a:r>
            <a:r>
              <a:rPr lang="zh-CN" altLang="en-US" dirty="0"/>
              <a:t>地址转换</a:t>
            </a:r>
          </a:p>
        </p:txBody>
      </p:sp>
      <p:sp>
        <p:nvSpPr>
          <p:cNvPr id="2" name="文本框 1">
            <a:extLst>
              <a:ext uri="{FF2B5EF4-FFF2-40B4-BE49-F238E27FC236}">
                <a16:creationId xmlns:a16="http://schemas.microsoft.com/office/drawing/2014/main" id="{92B2F3FB-D327-2DBF-266C-FA16136C2ABB}"/>
              </a:ext>
            </a:extLst>
          </p:cNvPr>
          <p:cNvSpPr txBox="1"/>
          <p:nvPr/>
        </p:nvSpPr>
        <p:spPr>
          <a:xfrm>
            <a:off x="989611" y="2200189"/>
            <a:ext cx="105387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首先判断数据包方向。将不可达数据包或非</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TCP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数据包丢弃，并发送</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ICMP </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报文。最后完成实际地址转换和数据包发送。</a:t>
            </a:r>
            <a:endParaRPr kumimoji="0" lang="zh-CN" altLang="en-US" sz="1800" b="0" i="0" u="none" strike="noStrike" kern="1200" cap="none" spc="0" normalizeH="0" baseline="0" noProof="0" dirty="0">
              <a:ln>
                <a:noFill/>
              </a:ln>
              <a:solidFill>
                <a:srgbClr val="000000"/>
              </a:solidFill>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71168" y="1800079"/>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总体逻辑</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4135205"/>
            <a:ext cx="10864970" cy="646331"/>
          </a:xfrm>
          <a:prstGeom prst="rect">
            <a:avLst/>
          </a:prstGeom>
          <a:noFill/>
        </p:spPr>
        <p:txBody>
          <a:bodyPr wrap="square" rtlCol="0">
            <a:spAutoFit/>
          </a:bodyPr>
          <a:lstStyle/>
          <a:p>
            <a:pPr marL="685800" indent="304800" algn="just">
              <a:spcBef>
                <a:spcPts val="600"/>
              </a:spcBef>
              <a:spcAft>
                <a:spcPts val="600"/>
              </a:spcAft>
            </a:pPr>
            <a:r>
              <a:rPr lang="zh-CN" altLang="en-US" sz="1800" dirty="0">
                <a:solidFill>
                  <a:srgbClr val="101214"/>
                </a:solidFill>
                <a:effectLst/>
                <a:latin typeface="+mn-ea"/>
                <a:cs typeface="宋体" panose="02010600030101010101" pitchFamily="2" charset="-122"/>
              </a:rPr>
              <a:t>当</a:t>
            </a:r>
            <a:r>
              <a:rPr lang="zh-CN" altLang="en-US" sz="1800" dirty="0">
                <a:solidFill>
                  <a:srgbClr val="FF0000"/>
                </a:solidFill>
                <a:effectLst/>
                <a:latin typeface="+mn-ea"/>
                <a:cs typeface="宋体" panose="02010600030101010101" pitchFamily="2" charset="-122"/>
              </a:rPr>
              <a:t>源地址为内部地址，且目的地址为外部地址</a:t>
            </a:r>
            <a:r>
              <a:rPr lang="zh-CN" altLang="en-US" sz="1800" dirty="0">
                <a:solidFill>
                  <a:srgbClr val="101214"/>
                </a:solidFill>
                <a:effectLst/>
                <a:latin typeface="+mn-ea"/>
                <a:cs typeface="宋体" panose="02010600030101010101" pitchFamily="2" charset="-122"/>
              </a:rPr>
              <a:t>时，方向为</a:t>
            </a:r>
            <a:r>
              <a:rPr lang="en-US" altLang="zh-CN" sz="1800" dirty="0">
                <a:solidFill>
                  <a:srgbClr val="101214"/>
                </a:solidFill>
                <a:effectLst/>
                <a:latin typeface="+mn-ea"/>
                <a:cs typeface="宋体" panose="02010600030101010101" pitchFamily="2" charset="-122"/>
              </a:rPr>
              <a:t>DIR_OUT</a:t>
            </a:r>
            <a:r>
              <a:rPr lang="zh-CN" altLang="en-US" sz="1800" dirty="0">
                <a:solidFill>
                  <a:srgbClr val="101214"/>
                </a:solidFill>
                <a:effectLst/>
                <a:latin typeface="+mn-ea"/>
                <a:cs typeface="宋体" panose="02010600030101010101" pitchFamily="2" charset="-122"/>
              </a:rPr>
              <a:t>；当</a:t>
            </a:r>
            <a:r>
              <a:rPr lang="zh-CN" altLang="en-US" sz="1800" dirty="0">
                <a:solidFill>
                  <a:srgbClr val="FF0000"/>
                </a:solidFill>
                <a:effectLst/>
                <a:latin typeface="+mn-ea"/>
                <a:cs typeface="宋体" panose="02010600030101010101" pitchFamily="2" charset="-122"/>
              </a:rPr>
              <a:t>源地址为外部地址，且目的地址为</a:t>
            </a:r>
            <a:r>
              <a:rPr lang="en-US" altLang="zh-CN" sz="1800" dirty="0" err="1">
                <a:solidFill>
                  <a:srgbClr val="FF0000"/>
                </a:solidFill>
                <a:effectLst/>
                <a:latin typeface="+mn-ea"/>
                <a:cs typeface="宋体" panose="02010600030101010101" pitchFamily="2" charset="-122"/>
              </a:rPr>
              <a:t>external_iface</a:t>
            </a:r>
            <a:r>
              <a:rPr lang="zh-CN" altLang="en-US" sz="1800" dirty="0">
                <a:solidFill>
                  <a:srgbClr val="FF0000"/>
                </a:solidFill>
                <a:effectLst/>
                <a:latin typeface="+mn-ea"/>
                <a:cs typeface="宋体" panose="02010600030101010101" pitchFamily="2" charset="-122"/>
              </a:rPr>
              <a:t>地址</a:t>
            </a:r>
            <a:r>
              <a:rPr lang="zh-CN" altLang="en-US" sz="1800" dirty="0">
                <a:effectLst/>
                <a:latin typeface="+mn-ea"/>
                <a:cs typeface="宋体" panose="02010600030101010101" pitchFamily="2" charset="-122"/>
              </a:rPr>
              <a:t>时</a:t>
            </a:r>
            <a:r>
              <a:rPr lang="zh-CN" altLang="en-US" sz="1800" dirty="0">
                <a:solidFill>
                  <a:srgbClr val="101214"/>
                </a:solidFill>
                <a:effectLst/>
                <a:latin typeface="+mn-ea"/>
                <a:cs typeface="宋体" panose="02010600030101010101" pitchFamily="2" charset="-122"/>
              </a:rPr>
              <a:t>，方向为</a:t>
            </a:r>
            <a:r>
              <a:rPr lang="en-US" altLang="zh-CN" sz="1800" dirty="0">
                <a:solidFill>
                  <a:srgbClr val="101214"/>
                </a:solidFill>
                <a:effectLst/>
                <a:latin typeface="+mn-ea"/>
                <a:cs typeface="宋体" panose="02010600030101010101" pitchFamily="2" charset="-122"/>
              </a:rPr>
              <a:t>DIR_IN</a:t>
            </a:r>
            <a:r>
              <a:rPr lang="zh-CN" altLang="en-US" sz="1800" dirty="0">
                <a:solidFill>
                  <a:srgbClr val="101214"/>
                </a:solidFill>
                <a:effectLst/>
                <a:latin typeface="+mn-ea"/>
                <a:cs typeface="宋体" panose="02010600030101010101" pitchFamily="2" charset="-122"/>
              </a:rPr>
              <a:t>；否则，返回</a:t>
            </a:r>
            <a:r>
              <a:rPr lang="en-US" altLang="zh-CN" sz="1800" dirty="0">
                <a:solidFill>
                  <a:srgbClr val="101214"/>
                </a:solidFill>
                <a:effectLst/>
                <a:latin typeface="+mn-ea"/>
                <a:cs typeface="宋体" panose="02010600030101010101" pitchFamily="2" charset="-122"/>
              </a:rPr>
              <a:t>DIR_INVALID</a:t>
            </a:r>
            <a:r>
              <a:rPr lang="zh-CN" altLang="en-US"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671168" y="3730751"/>
            <a:ext cx="4667250" cy="369332"/>
          </a:xfrm>
          <a:prstGeom prst="rect">
            <a:avLst/>
          </a:prstGeom>
          <a:noFill/>
        </p:spPr>
        <p:txBody>
          <a:bodyPr wrap="square" rtlCol="0">
            <a:spAutoFit/>
          </a:bodyPr>
          <a:lstStyle/>
          <a:p>
            <a:pPr marL="457200" indent="-457200">
              <a:buFont typeface="+mj-lt"/>
              <a:buAutoNum type="arabicPeriod" startAt="2"/>
              <a:defRPr/>
            </a:pPr>
            <a:r>
              <a:rPr lang="zh-CN" altLang="en-US" sz="1800" b="1" dirty="0">
                <a:solidFill>
                  <a:srgbClr val="101214"/>
                </a:solidFill>
                <a:effectLst/>
                <a:latin typeface="+mn-ea"/>
                <a:cs typeface="宋体" panose="02010600030101010101" pitchFamily="2" charset="-122"/>
              </a:rPr>
              <a:t>区分数据包方向</a:t>
            </a:r>
            <a:endParaRPr lang="zh-CN" altLang="zh-CN" sz="1800" dirty="0">
              <a:solidFill>
                <a:srgbClr val="00000A"/>
              </a:solidFill>
              <a:effectLst/>
              <a:latin typeface="+mn-ea"/>
              <a:cs typeface="宋体" panose="02010600030101010101" pitchFamily="2" charset="-122"/>
            </a:endParaRPr>
          </a:p>
        </p:txBody>
      </p:sp>
    </p:spTree>
    <p:extLst>
      <p:ext uri="{BB962C8B-B14F-4D97-AF65-F5344CB8AC3E}">
        <p14:creationId xmlns:p14="http://schemas.microsoft.com/office/powerpoint/2010/main" val="2402222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——NAT</a:t>
            </a:r>
            <a:r>
              <a:rPr lang="zh-CN" altLang="en-US" dirty="0"/>
              <a:t>地址转换</a:t>
            </a:r>
          </a:p>
        </p:txBody>
      </p:sp>
      <p:sp>
        <p:nvSpPr>
          <p:cNvPr id="4" name="文本框 3">
            <a:extLst>
              <a:ext uri="{FF2B5EF4-FFF2-40B4-BE49-F238E27FC236}">
                <a16:creationId xmlns:a16="http://schemas.microsoft.com/office/drawing/2014/main" id="{A7F459A4-F29D-8E38-69FB-B1AC808454EC}"/>
              </a:ext>
            </a:extLst>
          </p:cNvPr>
          <p:cNvSpPr txBox="1"/>
          <p:nvPr/>
        </p:nvSpPr>
        <p:spPr>
          <a:xfrm>
            <a:off x="717613" y="1417979"/>
            <a:ext cx="4667250" cy="369332"/>
          </a:xfrm>
          <a:prstGeom prst="rect">
            <a:avLst/>
          </a:prstGeom>
          <a:noFill/>
        </p:spPr>
        <p:txBody>
          <a:bodyPr wrap="square" rtlCol="0">
            <a:spAutoFit/>
          </a:bodyPr>
          <a:lstStyle/>
          <a:p>
            <a:pPr>
              <a:defRPr/>
            </a:pPr>
            <a:r>
              <a:rPr lang="en-US" altLang="zh-CN" sz="1800" b="1" dirty="0">
                <a:solidFill>
                  <a:srgbClr val="101214"/>
                </a:solidFill>
                <a:effectLst/>
                <a:latin typeface="+mn-ea"/>
                <a:cs typeface="宋体" panose="02010600030101010101" pitchFamily="2" charset="-122"/>
              </a:rPr>
              <a:t>3. </a:t>
            </a:r>
            <a:r>
              <a:rPr lang="en-US" altLang="zh-CN" b="1" dirty="0">
                <a:solidFill>
                  <a:srgbClr val="101214"/>
                </a:solidFill>
                <a:latin typeface="+mn-ea"/>
                <a:cs typeface="宋体" panose="02010600030101010101" pitchFamily="2" charset="-122"/>
              </a:rPr>
              <a:t>   </a:t>
            </a:r>
            <a:r>
              <a:rPr lang="zh-CN" altLang="en-US" sz="1800" b="1" dirty="0">
                <a:solidFill>
                  <a:srgbClr val="101214"/>
                </a:solidFill>
                <a:effectLst/>
                <a:latin typeface="+mn-ea"/>
                <a:cs typeface="宋体" panose="02010600030101010101" pitchFamily="2" charset="-122"/>
              </a:rPr>
              <a:t>数据包翻译更新</a:t>
            </a:r>
            <a:endParaRPr lang="zh-CN" altLang="zh-CN" sz="1800" dirty="0">
              <a:solidFill>
                <a:srgbClr val="00000A"/>
              </a:solidFill>
              <a:effectLst/>
              <a:latin typeface="+mn-ea"/>
              <a:cs typeface="宋体" panose="02010600030101010101" pitchFamily="2" charset="-122"/>
            </a:endParaRPr>
          </a:p>
        </p:txBody>
      </p:sp>
      <p:sp>
        <p:nvSpPr>
          <p:cNvPr id="5" name="文本框 4">
            <a:extLst>
              <a:ext uri="{FF2B5EF4-FFF2-40B4-BE49-F238E27FC236}">
                <a16:creationId xmlns:a16="http://schemas.microsoft.com/office/drawing/2014/main" id="{D7627AAE-3DF3-0102-76FB-2F90722C5F39}"/>
              </a:ext>
            </a:extLst>
          </p:cNvPr>
          <p:cNvSpPr txBox="1"/>
          <p:nvPr/>
        </p:nvSpPr>
        <p:spPr>
          <a:xfrm>
            <a:off x="535275" y="1865682"/>
            <a:ext cx="11012114" cy="4662815"/>
          </a:xfrm>
          <a:prstGeom prst="rect">
            <a:avLst/>
          </a:prstGeom>
          <a:noFill/>
        </p:spPr>
        <p:txBody>
          <a:bodyPr wrap="square" rtlCol="0">
            <a:spAutoFit/>
          </a:bodyPr>
          <a:lstStyle/>
          <a:p>
            <a:pPr marL="685800" indent="304800" algn="just"/>
            <a:r>
              <a:rPr lang="zh-CN" altLang="en-US" sz="1800" dirty="0">
                <a:effectLst/>
                <a:latin typeface="+mn-ea"/>
                <a:cs typeface="宋体" panose="02010600030101010101" pitchFamily="2" charset="-122"/>
              </a:rPr>
              <a:t>   </a:t>
            </a:r>
            <a:r>
              <a:rPr lang="zh-CN" altLang="en-US" sz="1600" dirty="0">
                <a:effectLst/>
                <a:latin typeface="+mn-ea"/>
                <a:cs typeface="宋体" panose="02010600030101010101" pitchFamily="2" charset="-122"/>
              </a:rPr>
              <a:t>只有合法数据包会进入翻译阶段。翻译阶段大致可以分为</a:t>
            </a:r>
            <a:r>
              <a:rPr lang="zh-CN" altLang="en-US" sz="1600" dirty="0">
                <a:solidFill>
                  <a:srgbClr val="FF0000"/>
                </a:solidFill>
                <a:effectLst/>
                <a:latin typeface="+mn-ea"/>
                <a:cs typeface="宋体" panose="02010600030101010101" pitchFamily="2" charset="-122"/>
              </a:rPr>
              <a:t>查找已有连接和创建新连接</a:t>
            </a:r>
            <a:r>
              <a:rPr lang="zh-CN" altLang="en-US" sz="1600" dirty="0">
                <a:effectLst/>
                <a:latin typeface="+mn-ea"/>
                <a:cs typeface="宋体" panose="02010600030101010101" pitchFamily="2" charset="-122"/>
              </a:rPr>
              <a:t>两种策略，</a:t>
            </a:r>
            <a:r>
              <a:rPr lang="zh-CN" altLang="en-US" sz="1600" dirty="0">
                <a:solidFill>
                  <a:srgbClr val="FF0000"/>
                </a:solidFill>
                <a:effectLst/>
                <a:latin typeface="+mn-ea"/>
                <a:cs typeface="宋体" panose="02010600030101010101" pitchFamily="2" charset="-122"/>
              </a:rPr>
              <a:t>后者针对无法查找到已有连接的</a:t>
            </a:r>
            <a:r>
              <a:rPr lang="en-US" altLang="zh-CN" sz="1600" dirty="0">
                <a:solidFill>
                  <a:srgbClr val="FF0000"/>
                </a:solidFill>
                <a:effectLst/>
                <a:latin typeface="+mn-ea"/>
                <a:cs typeface="宋体" panose="02010600030101010101" pitchFamily="2" charset="-122"/>
              </a:rPr>
              <a:t>TCP</a:t>
            </a:r>
            <a:r>
              <a:rPr lang="zh-CN" altLang="en-US" sz="1600" dirty="0">
                <a:effectLst/>
                <a:latin typeface="+mn-ea"/>
                <a:cs typeface="宋体" panose="02010600030101010101" pitchFamily="2" charset="-122"/>
              </a:rPr>
              <a:t>。不论采用何种处理方式，都首先需要根据数据包方向确定远端地址和端口号，依此计算已有或新建连接在连接映射表中的哈希索引值。</a:t>
            </a:r>
            <a:endParaRPr lang="en-US" altLang="zh-CN" sz="1600" dirty="0">
              <a:effectLst/>
              <a:latin typeface="+mn-ea"/>
              <a:cs typeface="宋体" panose="02010600030101010101" pitchFamily="2" charset="-122"/>
            </a:endParaRPr>
          </a:p>
          <a:p>
            <a:pPr marL="685800" indent="304800" algn="just"/>
            <a:r>
              <a:rPr lang="zh-CN" altLang="en-US" sz="1600" dirty="0">
                <a:latin typeface="+mn-ea"/>
                <a:cs typeface="宋体" panose="02010600030101010101" pitchFamily="2" charset="-122"/>
              </a:rPr>
              <a:t>之后需要先</a:t>
            </a:r>
            <a:r>
              <a:rPr lang="zh-CN" altLang="en-US" sz="1600" dirty="0">
                <a:solidFill>
                  <a:srgbClr val="FF0000"/>
                </a:solidFill>
                <a:latin typeface="+mn-ea"/>
                <a:cs typeface="宋体" panose="02010600030101010101" pitchFamily="2" charset="-122"/>
              </a:rPr>
              <a:t>遍历已建立连接表</a:t>
            </a:r>
            <a:r>
              <a:rPr lang="zh-CN" altLang="en-US" sz="1600" dirty="0">
                <a:latin typeface="+mn-ea"/>
                <a:cs typeface="宋体" panose="02010600030101010101" pitchFamily="2" charset="-122"/>
              </a:rPr>
              <a:t>。查找连接时的匹配条件包括</a:t>
            </a:r>
            <a:r>
              <a:rPr lang="en-US" altLang="zh-CN" sz="1600" dirty="0">
                <a:solidFill>
                  <a:srgbClr val="FF0000"/>
                </a:solidFill>
                <a:latin typeface="+mn-ea"/>
                <a:cs typeface="宋体" panose="02010600030101010101" pitchFamily="2" charset="-122"/>
              </a:rPr>
              <a:t>4</a:t>
            </a:r>
            <a:r>
              <a:rPr lang="zh-CN" altLang="en-US" sz="1600" dirty="0">
                <a:solidFill>
                  <a:srgbClr val="FF0000"/>
                </a:solidFill>
                <a:latin typeface="+mn-ea"/>
                <a:cs typeface="宋体" panose="02010600030101010101" pitchFamily="2" charset="-122"/>
              </a:rPr>
              <a:t>项记录的匹配</a:t>
            </a:r>
            <a:r>
              <a:rPr lang="zh-CN" altLang="en-US" sz="1600" dirty="0">
                <a:latin typeface="+mn-ea"/>
                <a:cs typeface="宋体" panose="02010600030101010101" pitchFamily="2" charset="-122"/>
              </a:rPr>
              <a:t>：远端</a:t>
            </a:r>
            <a:r>
              <a:rPr lang="en-US" altLang="zh-CN" sz="1600" dirty="0">
                <a:latin typeface="+mn-ea"/>
                <a:cs typeface="宋体" panose="02010600030101010101" pitchFamily="2" charset="-122"/>
              </a:rPr>
              <a:t>IP</a:t>
            </a:r>
            <a:r>
              <a:rPr lang="zh-CN" altLang="en-US" sz="1600" dirty="0">
                <a:latin typeface="+mn-ea"/>
                <a:cs typeface="宋体" panose="02010600030101010101" pitchFamily="2" charset="-122"/>
              </a:rPr>
              <a:t>和远端端口、内部</a:t>
            </a:r>
            <a:r>
              <a:rPr lang="en-US" altLang="zh-CN" sz="1600" dirty="0">
                <a:latin typeface="+mn-ea"/>
                <a:cs typeface="宋体" panose="02010600030101010101" pitchFamily="2" charset="-122"/>
              </a:rPr>
              <a:t>IP</a:t>
            </a:r>
            <a:r>
              <a:rPr lang="zh-CN" altLang="en-US" sz="1600" dirty="0">
                <a:latin typeface="+mn-ea"/>
                <a:cs typeface="宋体" panose="02010600030101010101" pitchFamily="2" charset="-122"/>
              </a:rPr>
              <a:t>和端口号</a:t>
            </a:r>
            <a:r>
              <a:rPr lang="en-US" altLang="zh-CN" sz="1600" dirty="0">
                <a:latin typeface="+mn-ea"/>
                <a:cs typeface="宋体" panose="02010600030101010101" pitchFamily="2" charset="-122"/>
              </a:rPr>
              <a:t>(</a:t>
            </a:r>
            <a:r>
              <a:rPr lang="zh-CN" altLang="en-US" sz="1600" dirty="0">
                <a:latin typeface="+mn-ea"/>
                <a:cs typeface="宋体" panose="02010600030101010101" pitchFamily="2" charset="-122"/>
              </a:rPr>
              <a:t>对于来自内网的数据包</a:t>
            </a:r>
            <a:r>
              <a:rPr lang="en-US" altLang="zh-CN" sz="1600" dirty="0">
                <a:latin typeface="+mn-ea"/>
                <a:cs typeface="宋体" panose="02010600030101010101" pitchFamily="2" charset="-122"/>
              </a:rPr>
              <a:t>)</a:t>
            </a:r>
            <a:r>
              <a:rPr lang="zh-CN" altLang="en-US" sz="1600" dirty="0">
                <a:latin typeface="+mn-ea"/>
                <a:cs typeface="宋体" panose="02010600030101010101" pitchFamily="2" charset="-122"/>
              </a:rPr>
              <a:t>或外部</a:t>
            </a:r>
            <a:r>
              <a:rPr lang="en-US" altLang="zh-CN" sz="1600" dirty="0">
                <a:latin typeface="+mn-ea"/>
                <a:cs typeface="宋体" panose="02010600030101010101" pitchFamily="2" charset="-122"/>
              </a:rPr>
              <a:t>IP</a:t>
            </a:r>
            <a:r>
              <a:rPr lang="zh-CN" altLang="en-US" sz="1600" dirty="0">
                <a:latin typeface="+mn-ea"/>
                <a:cs typeface="宋体" panose="02010600030101010101" pitchFamily="2" charset="-122"/>
              </a:rPr>
              <a:t>和端口号</a:t>
            </a:r>
            <a:r>
              <a:rPr lang="en-US" altLang="zh-CN" sz="1600" dirty="0">
                <a:latin typeface="+mn-ea"/>
                <a:cs typeface="宋体" panose="02010600030101010101" pitchFamily="2" charset="-122"/>
              </a:rPr>
              <a:t>(</a:t>
            </a:r>
            <a:r>
              <a:rPr lang="zh-CN" altLang="en-US" sz="1600" dirty="0">
                <a:latin typeface="+mn-ea"/>
                <a:cs typeface="宋体" panose="02010600030101010101" pitchFamily="2" charset="-122"/>
              </a:rPr>
              <a:t>对于来自外网的数据包</a:t>
            </a:r>
            <a:r>
              <a:rPr lang="en-US" altLang="zh-CN" sz="1600" dirty="0">
                <a:latin typeface="+mn-ea"/>
                <a:cs typeface="宋体" panose="02010600030101010101" pitchFamily="2" charset="-122"/>
              </a:rPr>
              <a:t>)</a:t>
            </a:r>
            <a:r>
              <a:rPr lang="zh-CN" altLang="en-US" sz="1600" dirty="0">
                <a:latin typeface="+mn-ea"/>
                <a:cs typeface="宋体" panose="02010600030101010101" pitchFamily="2" charset="-122"/>
              </a:rPr>
              <a:t>。一旦匹配，就</a:t>
            </a:r>
            <a:r>
              <a:rPr lang="zh-CN" altLang="en-US" sz="1600" dirty="0">
                <a:solidFill>
                  <a:srgbClr val="FF0000"/>
                </a:solidFill>
                <a:latin typeface="+mn-ea"/>
                <a:cs typeface="宋体" panose="02010600030101010101" pitchFamily="2" charset="-122"/>
              </a:rPr>
              <a:t>将</a:t>
            </a:r>
            <a:r>
              <a:rPr lang="en-US" altLang="zh-CN" sz="1600" dirty="0">
                <a:solidFill>
                  <a:srgbClr val="FF0000"/>
                </a:solidFill>
                <a:latin typeface="+mn-ea"/>
                <a:cs typeface="宋体" panose="02010600030101010101" pitchFamily="2" charset="-122"/>
              </a:rPr>
              <a:t>IP</a:t>
            </a:r>
            <a:r>
              <a:rPr lang="zh-CN" altLang="en-US" sz="1600" dirty="0">
                <a:solidFill>
                  <a:srgbClr val="FF0000"/>
                </a:solidFill>
                <a:latin typeface="+mn-ea"/>
                <a:cs typeface="宋体" panose="02010600030101010101" pitchFamily="2" charset="-122"/>
              </a:rPr>
              <a:t>头部和</a:t>
            </a:r>
            <a:r>
              <a:rPr lang="en-US" altLang="zh-CN" sz="1600" dirty="0">
                <a:solidFill>
                  <a:srgbClr val="FF0000"/>
                </a:solidFill>
                <a:latin typeface="+mn-ea"/>
                <a:cs typeface="宋体" panose="02010600030101010101" pitchFamily="2" charset="-122"/>
              </a:rPr>
              <a:t>TCP</a:t>
            </a:r>
            <a:r>
              <a:rPr lang="zh-CN" altLang="en-US" sz="1600" dirty="0">
                <a:solidFill>
                  <a:srgbClr val="FF0000"/>
                </a:solidFill>
                <a:latin typeface="+mn-ea"/>
                <a:cs typeface="宋体" panose="02010600030101010101" pitchFamily="2" charset="-122"/>
              </a:rPr>
              <a:t>头部的源地址或目的地址修改</a:t>
            </a:r>
            <a:r>
              <a:rPr lang="zh-CN" altLang="en-US" sz="1600" dirty="0">
                <a:latin typeface="+mn-ea"/>
                <a:cs typeface="宋体" panose="02010600030101010101" pitchFamily="2" charset="-122"/>
              </a:rPr>
              <a:t>为映射记录中的对应的两项条目。同时还需要根据 </a:t>
            </a:r>
            <a:r>
              <a:rPr lang="en-US" altLang="zh-CN" sz="1600" dirty="0">
                <a:latin typeface="+mn-ea"/>
                <a:cs typeface="宋体" panose="02010600030101010101" pitchFamily="2" charset="-122"/>
              </a:rPr>
              <a:t>TCP </a:t>
            </a:r>
            <a:r>
              <a:rPr lang="zh-CN" altLang="en-US" sz="1600" dirty="0">
                <a:latin typeface="+mn-ea"/>
                <a:cs typeface="宋体" panose="02010600030101010101" pitchFamily="2" charset="-122"/>
              </a:rPr>
              <a:t>报头内容，更新连接控制数据结构、最近连接时间，供老化线程检查。处理完毕后</a:t>
            </a:r>
            <a:r>
              <a:rPr lang="zh-CN" altLang="en-US" sz="1600" dirty="0">
                <a:solidFill>
                  <a:srgbClr val="FF0000"/>
                </a:solidFill>
                <a:latin typeface="+mn-ea"/>
                <a:cs typeface="宋体" panose="02010600030101010101" pitchFamily="2" charset="-122"/>
              </a:rPr>
              <a:t>重新计算</a:t>
            </a:r>
            <a:r>
              <a:rPr lang="en-US" altLang="zh-CN" sz="1600" dirty="0">
                <a:solidFill>
                  <a:srgbClr val="FF0000"/>
                </a:solidFill>
                <a:latin typeface="+mn-ea"/>
                <a:cs typeface="宋体" panose="02010600030101010101" pitchFamily="2" charset="-122"/>
              </a:rPr>
              <a:t>TCP</a:t>
            </a:r>
            <a:r>
              <a:rPr lang="zh-CN" altLang="en-US" sz="1600" dirty="0">
                <a:solidFill>
                  <a:srgbClr val="FF0000"/>
                </a:solidFill>
                <a:latin typeface="+mn-ea"/>
                <a:cs typeface="宋体" panose="02010600030101010101" pitchFamily="2" charset="-122"/>
              </a:rPr>
              <a:t>和</a:t>
            </a:r>
            <a:r>
              <a:rPr lang="en-US" altLang="zh-CN" sz="1600" dirty="0">
                <a:solidFill>
                  <a:srgbClr val="FF0000"/>
                </a:solidFill>
                <a:latin typeface="+mn-ea"/>
                <a:cs typeface="宋体" panose="02010600030101010101" pitchFamily="2" charset="-122"/>
              </a:rPr>
              <a:t>IP</a:t>
            </a:r>
            <a:r>
              <a:rPr lang="zh-CN" altLang="en-US" sz="1600" dirty="0">
                <a:solidFill>
                  <a:srgbClr val="FF0000"/>
                </a:solidFill>
                <a:latin typeface="+mn-ea"/>
                <a:cs typeface="宋体" panose="02010600030101010101" pitchFamily="2" charset="-122"/>
              </a:rPr>
              <a:t>部分的校验和</a:t>
            </a:r>
            <a:r>
              <a:rPr lang="zh-CN" altLang="en-US" sz="1600" dirty="0">
                <a:latin typeface="+mn-ea"/>
                <a:cs typeface="宋体" panose="02010600030101010101" pitchFamily="2" charset="-122"/>
              </a:rPr>
              <a:t>，转发数据包即可。</a:t>
            </a:r>
            <a:endParaRPr lang="en-US" altLang="zh-CN" sz="1600" dirty="0">
              <a:latin typeface="+mn-ea"/>
              <a:cs typeface="宋体" panose="02010600030101010101" pitchFamily="2" charset="-122"/>
            </a:endParaRPr>
          </a:p>
          <a:p>
            <a:pPr marL="685800" indent="304800" algn="just"/>
            <a:r>
              <a:rPr lang="zh-CN" altLang="en-US" sz="1600" dirty="0">
                <a:effectLst/>
                <a:latin typeface="+mn-ea"/>
                <a:cs typeface="宋体" panose="02010600030101010101" pitchFamily="2" charset="-122"/>
              </a:rPr>
              <a:t>若查找失败，首先</a:t>
            </a:r>
            <a:r>
              <a:rPr lang="zh-CN" altLang="en-US" sz="1600" dirty="0">
                <a:solidFill>
                  <a:srgbClr val="FF0000"/>
                </a:solidFill>
                <a:effectLst/>
                <a:latin typeface="+mn-ea"/>
                <a:cs typeface="宋体" panose="02010600030101010101" pitchFamily="2" charset="-122"/>
              </a:rPr>
              <a:t>检查该数据包是否为</a:t>
            </a:r>
            <a:r>
              <a:rPr lang="en-US" altLang="zh-CN" sz="1600" dirty="0">
                <a:solidFill>
                  <a:srgbClr val="FF0000"/>
                </a:solidFill>
                <a:effectLst/>
                <a:latin typeface="+mn-ea"/>
                <a:cs typeface="宋体" panose="02010600030101010101" pitchFamily="2" charset="-122"/>
              </a:rPr>
              <a:t>SYN</a:t>
            </a:r>
            <a:r>
              <a:rPr lang="zh-CN" altLang="en-US" sz="1600" dirty="0">
                <a:solidFill>
                  <a:srgbClr val="FF0000"/>
                </a:solidFill>
                <a:effectLst/>
                <a:latin typeface="+mn-ea"/>
                <a:cs typeface="宋体" panose="02010600030101010101" pitchFamily="2" charset="-122"/>
              </a:rPr>
              <a:t>包</a:t>
            </a:r>
            <a:r>
              <a:rPr lang="zh-CN" altLang="en-US" sz="1600" dirty="0">
                <a:effectLst/>
                <a:latin typeface="+mn-ea"/>
                <a:cs typeface="宋体" panose="02010600030101010101" pitchFamily="2" charset="-122"/>
              </a:rPr>
              <a:t>，即是否为建立连接的</a:t>
            </a:r>
            <a:r>
              <a:rPr lang="en-US" altLang="zh-CN" sz="1600" dirty="0">
                <a:effectLst/>
                <a:latin typeface="+mn-ea"/>
                <a:cs typeface="宋体" panose="02010600030101010101" pitchFamily="2" charset="-122"/>
              </a:rPr>
              <a:t>TCP</a:t>
            </a:r>
            <a:r>
              <a:rPr lang="zh-CN" altLang="en-US" sz="1600" dirty="0">
                <a:effectLst/>
                <a:latin typeface="+mn-ea"/>
                <a:cs typeface="宋体" panose="02010600030101010101" pitchFamily="2" charset="-122"/>
              </a:rPr>
              <a:t>包。</a:t>
            </a:r>
            <a:r>
              <a:rPr lang="zh-CN" altLang="en-US" sz="1600" dirty="0">
                <a:solidFill>
                  <a:srgbClr val="FF0000"/>
                </a:solidFill>
                <a:effectLst/>
                <a:latin typeface="+mn-ea"/>
                <a:cs typeface="宋体" panose="02010600030101010101" pitchFamily="2" charset="-122"/>
              </a:rPr>
              <a:t>若不是，则作为无效数据包处理</a:t>
            </a:r>
            <a:r>
              <a:rPr lang="zh-CN" altLang="en-US" sz="1600" dirty="0">
                <a:effectLst/>
                <a:latin typeface="+mn-ea"/>
                <a:cs typeface="宋体" panose="02010600030101010101" pitchFamily="2" charset="-122"/>
              </a:rPr>
              <a:t>。</a:t>
            </a:r>
            <a:endParaRPr lang="en-US" altLang="zh-CN" sz="1600" dirty="0">
              <a:effectLst/>
              <a:latin typeface="+mn-ea"/>
              <a:cs typeface="宋体" panose="02010600030101010101" pitchFamily="2" charset="-122"/>
            </a:endParaRPr>
          </a:p>
          <a:p>
            <a:pPr marL="685800" indent="304800" algn="just"/>
            <a:r>
              <a:rPr lang="zh-CN" altLang="zh-CN" sz="1600" dirty="0">
                <a:solidFill>
                  <a:srgbClr val="101214"/>
                </a:solidFill>
                <a:effectLst/>
                <a:latin typeface="+mn-ea"/>
                <a:cs typeface="宋体" panose="02010600030101010101" pitchFamily="2" charset="-122"/>
              </a:rPr>
              <a:t>如果没有找到映射表项，则需要</a:t>
            </a:r>
            <a:r>
              <a:rPr lang="zh-CN" altLang="zh-CN" sz="1600" dirty="0">
                <a:solidFill>
                  <a:srgbClr val="FF0000"/>
                </a:solidFill>
                <a:effectLst/>
                <a:latin typeface="+mn-ea"/>
                <a:cs typeface="宋体" panose="02010600030101010101" pitchFamily="2" charset="-122"/>
              </a:rPr>
              <a:t>建立新的映射关系。对于公网发起连接</a:t>
            </a:r>
            <a:r>
              <a:rPr lang="zh-CN" altLang="zh-CN" sz="1600" dirty="0">
                <a:solidFill>
                  <a:srgbClr val="101214"/>
                </a:solidFill>
                <a:effectLst/>
                <a:latin typeface="+mn-ea"/>
                <a:cs typeface="宋体" panose="02010600030101010101" pitchFamily="2" charset="-122"/>
              </a:rPr>
              <a:t>的情况，只需要</a:t>
            </a:r>
            <a:r>
              <a:rPr lang="zh-CN" altLang="zh-CN" sz="1600" dirty="0">
                <a:solidFill>
                  <a:srgbClr val="FF0000"/>
                </a:solidFill>
                <a:effectLst/>
                <a:latin typeface="+mn-ea"/>
                <a:cs typeface="宋体" panose="02010600030101010101" pitchFamily="2" charset="-122"/>
              </a:rPr>
              <a:t>直接遍历检索初始化时导入的映射规则。</a:t>
            </a:r>
            <a:r>
              <a:rPr lang="zh-CN" altLang="zh-CN" sz="1600" dirty="0">
                <a:solidFill>
                  <a:srgbClr val="101214"/>
                </a:solidFill>
                <a:effectLst/>
                <a:latin typeface="+mn-ea"/>
                <a:cs typeface="宋体" panose="02010600030101010101" pitchFamily="2" charset="-122"/>
              </a:rPr>
              <a:t>若找到了匹配的条目，则按该条目的映射关系</a:t>
            </a:r>
            <a:r>
              <a:rPr lang="zh-CN" altLang="zh-CN" sz="1600" dirty="0">
                <a:solidFill>
                  <a:srgbClr val="FF0000"/>
                </a:solidFill>
                <a:effectLst/>
                <a:latin typeface="+mn-ea"/>
                <a:cs typeface="宋体" panose="02010600030101010101" pitchFamily="2" charset="-122"/>
              </a:rPr>
              <a:t>填写连接记录并加入索引，生成连接映射条目，修改</a:t>
            </a:r>
            <a:r>
              <a:rPr lang="en-US" altLang="zh-CN" sz="1600" dirty="0">
                <a:solidFill>
                  <a:srgbClr val="FF0000"/>
                </a:solidFill>
                <a:effectLst/>
                <a:latin typeface="+mn-ea"/>
                <a:cs typeface="宋体" panose="02010600030101010101" pitchFamily="2" charset="-122"/>
              </a:rPr>
              <a:t>IP</a:t>
            </a:r>
            <a:r>
              <a:rPr lang="zh-CN" altLang="zh-CN" sz="1600" dirty="0">
                <a:solidFill>
                  <a:srgbClr val="FF0000"/>
                </a:solidFill>
                <a:effectLst/>
                <a:latin typeface="+mn-ea"/>
                <a:cs typeface="宋体" panose="02010600030101010101" pitchFamily="2" charset="-122"/>
              </a:rPr>
              <a:t>头及</a:t>
            </a:r>
            <a:r>
              <a:rPr lang="en-US" altLang="zh-CN" sz="1600" dirty="0">
                <a:solidFill>
                  <a:srgbClr val="FF0000"/>
                </a:solidFill>
                <a:effectLst/>
                <a:latin typeface="+mn-ea"/>
                <a:cs typeface="宋体" panose="02010600030101010101" pitchFamily="2" charset="-122"/>
              </a:rPr>
              <a:t>TCP</a:t>
            </a:r>
            <a:r>
              <a:rPr lang="zh-CN" altLang="zh-CN" sz="1600" dirty="0">
                <a:solidFill>
                  <a:srgbClr val="FF0000"/>
                </a:solidFill>
                <a:effectLst/>
                <a:latin typeface="+mn-ea"/>
                <a:cs typeface="宋体" panose="02010600030101010101" pitchFamily="2" charset="-122"/>
              </a:rPr>
              <a:t>头的源地址及端口信息，更新校验和后转发数据包</a:t>
            </a:r>
            <a:r>
              <a:rPr lang="zh-CN" altLang="zh-CN"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a:p>
            <a:pPr marL="685800" indent="304800" algn="just"/>
            <a:r>
              <a:rPr lang="zh-CN" altLang="zh-CN" sz="1600" dirty="0">
                <a:solidFill>
                  <a:srgbClr val="101214"/>
                </a:solidFill>
                <a:effectLst/>
                <a:latin typeface="+mn-ea"/>
                <a:cs typeface="宋体" panose="02010600030101010101" pitchFamily="2" charset="-122"/>
              </a:rPr>
              <a:t>对于私网发起连接的情况，大致相同。但是此时改为了</a:t>
            </a:r>
            <a:r>
              <a:rPr lang="zh-CN" altLang="zh-CN" sz="1600" dirty="0">
                <a:solidFill>
                  <a:srgbClr val="FF0000"/>
                </a:solidFill>
                <a:effectLst/>
                <a:latin typeface="+mn-ea"/>
                <a:cs typeface="宋体" panose="02010600030101010101" pitchFamily="2" charset="-122"/>
              </a:rPr>
              <a:t>遍历所有可分配给</a:t>
            </a:r>
            <a:r>
              <a:rPr lang="en-US" altLang="zh-CN" sz="1600" dirty="0">
                <a:solidFill>
                  <a:srgbClr val="FF0000"/>
                </a:solidFill>
                <a:effectLst/>
                <a:latin typeface="+mn-ea"/>
                <a:cs typeface="宋体" panose="02010600030101010101" pitchFamily="2" charset="-122"/>
              </a:rPr>
              <a:t>SNAT</a:t>
            </a:r>
            <a:r>
              <a:rPr lang="zh-CN" altLang="zh-CN" sz="1600" dirty="0">
                <a:solidFill>
                  <a:srgbClr val="FF0000"/>
                </a:solidFill>
                <a:effectLst/>
                <a:latin typeface="+mn-ea"/>
                <a:cs typeface="宋体" panose="02010600030101010101" pitchFamily="2" charset="-122"/>
              </a:rPr>
              <a:t>连接的端口</a:t>
            </a:r>
            <a:r>
              <a:rPr lang="en-US" altLang="zh-CN"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本实验中设置为</a:t>
            </a:r>
            <a:r>
              <a:rPr lang="en-US" altLang="zh-CN" sz="1600" dirty="0">
                <a:solidFill>
                  <a:srgbClr val="101214"/>
                </a:solidFill>
                <a:effectLst/>
                <a:latin typeface="+mn-ea"/>
                <a:cs typeface="宋体" panose="02010600030101010101" pitchFamily="2" charset="-122"/>
              </a:rPr>
              <a:t>12345</a:t>
            </a:r>
            <a:r>
              <a:rPr lang="zh-CN" altLang="zh-CN" sz="1600" dirty="0">
                <a:solidFill>
                  <a:srgbClr val="101214"/>
                </a:solidFill>
                <a:effectLst/>
                <a:latin typeface="+mn-ea"/>
                <a:cs typeface="宋体" panose="02010600030101010101" pitchFamily="2" charset="-122"/>
              </a:rPr>
              <a:t>到</a:t>
            </a:r>
            <a:r>
              <a:rPr lang="en-US" altLang="zh-CN" sz="1600" dirty="0">
                <a:solidFill>
                  <a:srgbClr val="101214"/>
                </a:solidFill>
                <a:effectLst/>
                <a:latin typeface="+mn-ea"/>
                <a:cs typeface="宋体" panose="02010600030101010101" pitchFamily="2" charset="-122"/>
              </a:rPr>
              <a:t>23456</a:t>
            </a:r>
            <a:r>
              <a:rPr lang="zh-CN" altLang="zh-CN" sz="1600" dirty="0">
                <a:solidFill>
                  <a:srgbClr val="101214"/>
                </a:solidFill>
                <a:effectLst/>
                <a:latin typeface="+mn-ea"/>
                <a:cs typeface="宋体" panose="02010600030101010101" pitchFamily="2" charset="-122"/>
              </a:rPr>
              <a:t>号端口</a:t>
            </a:r>
            <a:r>
              <a:rPr lang="en-US" altLang="zh-CN" sz="1600" dirty="0">
                <a:solidFill>
                  <a:srgbClr val="101214"/>
                </a:solidFill>
                <a:effectLst/>
                <a:latin typeface="+mn-ea"/>
                <a:cs typeface="宋体" panose="02010600030101010101" pitchFamily="2" charset="-122"/>
              </a:rPr>
              <a:t>) </a:t>
            </a:r>
            <a:r>
              <a:rPr lang="zh-CN" altLang="zh-CN" sz="1600" dirty="0">
                <a:solidFill>
                  <a:srgbClr val="101214"/>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找到一个未使用的端口</a:t>
            </a:r>
            <a:r>
              <a:rPr lang="zh-CN" altLang="zh-CN" sz="1600" dirty="0">
                <a:solidFill>
                  <a:srgbClr val="101214"/>
                </a:solidFill>
                <a:effectLst/>
                <a:latin typeface="+mn-ea"/>
                <a:cs typeface="宋体" panose="02010600030101010101" pitchFamily="2" charset="-122"/>
              </a:rPr>
              <a:t>，然后与公网发起连接的情况的处理一样，填写映射信息并记录连接状态后加入哈希索引得到的表项中，生成连接映射条目，修改</a:t>
            </a:r>
            <a:r>
              <a:rPr lang="en-US" altLang="zh-CN" sz="1600" dirty="0">
                <a:solidFill>
                  <a:srgbClr val="101214"/>
                </a:solidFill>
                <a:effectLst/>
                <a:latin typeface="+mn-ea"/>
                <a:cs typeface="宋体" panose="02010600030101010101" pitchFamily="2" charset="-122"/>
              </a:rPr>
              <a:t>IP</a:t>
            </a:r>
            <a:r>
              <a:rPr lang="zh-CN" altLang="zh-CN" sz="1600" dirty="0">
                <a:solidFill>
                  <a:srgbClr val="101214"/>
                </a:solidFill>
                <a:effectLst/>
                <a:latin typeface="+mn-ea"/>
                <a:cs typeface="宋体" panose="02010600030101010101" pitchFamily="2" charset="-122"/>
              </a:rPr>
              <a:t>头及</a:t>
            </a:r>
            <a:r>
              <a:rPr lang="en-US" altLang="zh-CN" sz="1600" dirty="0">
                <a:solidFill>
                  <a:srgbClr val="101214"/>
                </a:solidFill>
                <a:effectLst/>
                <a:latin typeface="+mn-ea"/>
                <a:cs typeface="宋体" panose="02010600030101010101" pitchFamily="2" charset="-122"/>
              </a:rPr>
              <a:t>TCP</a:t>
            </a:r>
            <a:r>
              <a:rPr lang="zh-CN" altLang="zh-CN" sz="1600" dirty="0">
                <a:solidFill>
                  <a:srgbClr val="101214"/>
                </a:solidFill>
                <a:effectLst/>
                <a:latin typeface="+mn-ea"/>
                <a:cs typeface="宋体" panose="02010600030101010101" pitchFamily="2" charset="-122"/>
              </a:rPr>
              <a:t>头的源地址及端口信息，更新校验和后转发数据包即可。</a:t>
            </a:r>
            <a:endParaRPr lang="zh-CN" altLang="zh-CN" sz="1600" dirty="0">
              <a:solidFill>
                <a:srgbClr val="00000A"/>
              </a:solidFill>
              <a:effectLst/>
              <a:latin typeface="+mn-ea"/>
              <a:cs typeface="宋体" panose="02010600030101010101" pitchFamily="2" charset="-122"/>
            </a:endParaRPr>
          </a:p>
          <a:p>
            <a:pPr marL="685800" indent="304800" algn="just"/>
            <a:r>
              <a:rPr lang="zh-CN" altLang="zh-CN" sz="1600" dirty="0">
                <a:solidFill>
                  <a:srgbClr val="101214"/>
                </a:solidFill>
                <a:effectLst/>
                <a:latin typeface="+mn-ea"/>
                <a:cs typeface="宋体" panose="02010600030101010101" pitchFamily="2" charset="-122"/>
              </a:rPr>
              <a:t>最后，如果</a:t>
            </a:r>
            <a:r>
              <a:rPr lang="en-US" altLang="zh-CN" sz="1600" dirty="0">
                <a:solidFill>
                  <a:srgbClr val="FF0000"/>
                </a:solidFill>
                <a:effectLst/>
                <a:latin typeface="+mn-ea"/>
                <a:cs typeface="宋体" panose="02010600030101010101" pitchFamily="2" charset="-122"/>
              </a:rPr>
              <a:t>DNAT</a:t>
            </a:r>
            <a:r>
              <a:rPr lang="zh-CN" altLang="zh-CN" sz="1600" dirty="0">
                <a:solidFill>
                  <a:srgbClr val="FF0000"/>
                </a:solidFill>
                <a:effectLst/>
                <a:latin typeface="+mn-ea"/>
                <a:cs typeface="宋体" panose="02010600030101010101" pitchFamily="2" charset="-122"/>
              </a:rPr>
              <a:t>包无法查询到</a:t>
            </a:r>
            <a:r>
              <a:rPr lang="en-US" altLang="zh-CN" sz="1600" dirty="0">
                <a:solidFill>
                  <a:srgbClr val="FF0000"/>
                </a:solidFill>
                <a:effectLst/>
                <a:latin typeface="+mn-ea"/>
                <a:cs typeface="宋体" panose="02010600030101010101" pitchFamily="2" charset="-122"/>
              </a:rPr>
              <a:t>DNAT</a:t>
            </a:r>
            <a:r>
              <a:rPr lang="zh-CN" altLang="zh-CN" sz="1600" dirty="0">
                <a:solidFill>
                  <a:srgbClr val="FF0000"/>
                </a:solidFill>
                <a:effectLst/>
                <a:latin typeface="+mn-ea"/>
                <a:cs typeface="宋体" panose="02010600030101010101" pitchFamily="2" charset="-122"/>
              </a:rPr>
              <a:t>规则或者</a:t>
            </a:r>
            <a:r>
              <a:rPr lang="en-US" altLang="zh-CN" sz="1600" dirty="0">
                <a:solidFill>
                  <a:srgbClr val="FF0000"/>
                </a:solidFill>
                <a:effectLst/>
                <a:latin typeface="+mn-ea"/>
                <a:cs typeface="宋体" panose="02010600030101010101" pitchFamily="2" charset="-122"/>
              </a:rPr>
              <a:t>SNAT</a:t>
            </a:r>
            <a:r>
              <a:rPr lang="zh-CN" altLang="zh-CN" sz="1600" dirty="0">
                <a:solidFill>
                  <a:srgbClr val="FF0000"/>
                </a:solidFill>
                <a:effectLst/>
                <a:latin typeface="+mn-ea"/>
                <a:cs typeface="宋体" panose="02010600030101010101" pitchFamily="2" charset="-122"/>
              </a:rPr>
              <a:t>包无法分配新端口，将作为无效数据包处理</a:t>
            </a:r>
            <a:r>
              <a:rPr lang="zh-CN" altLang="zh-CN" sz="1600" dirty="0">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发送</a:t>
            </a:r>
            <a:r>
              <a:rPr lang="en-US" altLang="zh-CN" sz="1600" dirty="0">
                <a:solidFill>
                  <a:srgbClr val="101214"/>
                </a:solidFill>
                <a:effectLst/>
                <a:latin typeface="+mn-ea"/>
                <a:cs typeface="宋体" panose="02010600030101010101" pitchFamily="2" charset="-122"/>
              </a:rPr>
              <a:t>ICMP</a:t>
            </a:r>
            <a:r>
              <a:rPr lang="zh-CN" altLang="zh-CN" sz="1600" dirty="0">
                <a:solidFill>
                  <a:srgbClr val="101214"/>
                </a:solidFill>
                <a:effectLst/>
                <a:latin typeface="+mn-ea"/>
                <a:cs typeface="宋体" panose="02010600030101010101" pitchFamily="2" charset="-122"/>
              </a:rPr>
              <a:t>消息。</a:t>
            </a:r>
            <a:endParaRPr lang="zh-CN" altLang="zh-CN" sz="1600" dirty="0">
              <a:solidFill>
                <a:srgbClr val="00000A"/>
              </a:solidFill>
              <a:effectLst/>
              <a:latin typeface="+mn-ea"/>
              <a:cs typeface="宋体" panose="02010600030101010101" pitchFamily="2" charset="-122"/>
            </a:endParaRPr>
          </a:p>
          <a:p>
            <a:pPr marL="685800" indent="304800" algn="just">
              <a:spcBef>
                <a:spcPts val="600"/>
              </a:spcBef>
              <a:spcAft>
                <a:spcPts val="600"/>
              </a:spcAft>
            </a:pPr>
            <a:endParaRPr lang="zh-CN" altLang="en-US" sz="1800" dirty="0">
              <a:effectLst/>
              <a:latin typeface="+mn-ea"/>
              <a:cs typeface="宋体" panose="02010600030101010101" pitchFamily="2" charset="-122"/>
            </a:endParaRPr>
          </a:p>
        </p:txBody>
      </p:sp>
    </p:spTree>
    <p:extLst>
      <p:ext uri="{BB962C8B-B14F-4D97-AF65-F5344CB8AC3E}">
        <p14:creationId xmlns:p14="http://schemas.microsoft.com/office/powerpoint/2010/main" val="2637115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a:t>
            </a:r>
            <a:r>
              <a:rPr lang="zh-CN" altLang="en-US" dirty="0"/>
              <a:t>端口映射记录老化及清除</a:t>
            </a:r>
          </a:p>
        </p:txBody>
      </p:sp>
      <p:sp>
        <p:nvSpPr>
          <p:cNvPr id="5" name="文本框 4">
            <a:extLst>
              <a:ext uri="{FF2B5EF4-FFF2-40B4-BE49-F238E27FC236}">
                <a16:creationId xmlns:a16="http://schemas.microsoft.com/office/drawing/2014/main" id="{D7627AAE-3DF3-0102-76FB-2F90722C5F39}"/>
              </a:ext>
            </a:extLst>
          </p:cNvPr>
          <p:cNvSpPr txBox="1"/>
          <p:nvPr/>
        </p:nvSpPr>
        <p:spPr>
          <a:xfrm>
            <a:off x="213999" y="1513514"/>
            <a:ext cx="11012114" cy="1200329"/>
          </a:xfrm>
          <a:prstGeom prst="rect">
            <a:avLst/>
          </a:prstGeom>
          <a:noFill/>
        </p:spPr>
        <p:txBody>
          <a:bodyPr wrap="square" rtlCol="0">
            <a:spAutoFit/>
          </a:bodyPr>
          <a:lstStyle/>
          <a:p>
            <a:pPr marL="685800" indent="304800" algn="just"/>
            <a:r>
              <a:rPr lang="en-US" altLang="zh-CN" sz="1800" kern="0" dirty="0">
                <a:solidFill>
                  <a:srgbClr val="101214"/>
                </a:solidFill>
                <a:effectLst/>
                <a:ea typeface="华文中宋" panose="02010600040101010101" pitchFamily="2" charset="-122"/>
                <a:cs typeface="宋体" panose="02010600030101010101" pitchFamily="2" charset="-122"/>
              </a:rPr>
              <a:t> </a:t>
            </a:r>
            <a:r>
              <a:rPr lang="zh-CN" altLang="zh-CN" sz="1800" kern="0" dirty="0">
                <a:solidFill>
                  <a:srgbClr val="101214"/>
                </a:solidFill>
                <a:effectLst/>
                <a:ea typeface="华文中宋" panose="02010600040101010101" pitchFamily="2" charset="-122"/>
                <a:cs typeface="宋体" panose="02010600030101010101" pitchFamily="2" charset="-122"/>
              </a:rPr>
              <a:t>老化线程每隔</a:t>
            </a:r>
            <a:r>
              <a:rPr lang="en-US" altLang="zh-CN" sz="1800" kern="0" dirty="0">
                <a:solidFill>
                  <a:srgbClr val="101214"/>
                </a:solidFill>
                <a:effectLst/>
                <a:ea typeface="华文中宋" panose="02010600040101010101" pitchFamily="2" charset="-122"/>
                <a:cs typeface="宋体" panose="02010600030101010101" pitchFamily="2" charset="-122"/>
              </a:rPr>
              <a:t>1</a:t>
            </a:r>
            <a:r>
              <a:rPr lang="zh-CN" altLang="zh-CN" sz="1800" kern="0" dirty="0">
                <a:solidFill>
                  <a:srgbClr val="101214"/>
                </a:solidFill>
                <a:effectLst/>
                <a:ea typeface="华文中宋" panose="02010600040101010101" pitchFamily="2" charset="-122"/>
                <a:cs typeface="宋体" panose="02010600030101010101" pitchFamily="2" charset="-122"/>
              </a:rPr>
              <a:t>秒唤醒一次，</a:t>
            </a:r>
            <a:r>
              <a:rPr lang="zh-CN" altLang="zh-CN" sz="1800" kern="0" dirty="0">
                <a:solidFill>
                  <a:srgbClr val="FF0000"/>
                </a:solidFill>
                <a:effectLst/>
                <a:ea typeface="华文中宋" panose="02010600040101010101" pitchFamily="2" charset="-122"/>
                <a:cs typeface="宋体" panose="02010600030101010101" pitchFamily="2" charset="-122"/>
              </a:rPr>
              <a:t>遍历检查</a:t>
            </a:r>
            <a:r>
              <a:rPr lang="en-US" altLang="zh-CN" sz="1800" kern="0" dirty="0">
                <a:solidFill>
                  <a:srgbClr val="FF0000"/>
                </a:solidFill>
                <a:effectLst/>
                <a:ea typeface="华文中宋" panose="02010600040101010101" pitchFamily="2" charset="-122"/>
                <a:cs typeface="宋体" panose="02010600030101010101" pitchFamily="2" charset="-122"/>
              </a:rPr>
              <a:t>NAT</a:t>
            </a:r>
            <a:r>
              <a:rPr lang="zh-CN" altLang="zh-CN" sz="1800" kern="0" dirty="0">
                <a:solidFill>
                  <a:srgbClr val="FF0000"/>
                </a:solidFill>
                <a:effectLst/>
                <a:ea typeface="华文中宋" panose="02010600040101010101" pitchFamily="2" charset="-122"/>
                <a:cs typeface="宋体" panose="02010600030101010101" pitchFamily="2" charset="-122"/>
              </a:rPr>
              <a:t>的端口映射记录</a:t>
            </a:r>
            <a:r>
              <a:rPr lang="zh-CN" altLang="zh-CN" sz="1800" kern="0" dirty="0">
                <a:solidFill>
                  <a:srgbClr val="101214"/>
                </a:solidFill>
                <a:effectLst/>
                <a:ea typeface="华文中宋" panose="02010600040101010101" pitchFamily="2" charset="-122"/>
                <a:cs typeface="宋体" panose="02010600030101010101" pitchFamily="2" charset="-122"/>
              </a:rPr>
              <a:t>。</a:t>
            </a:r>
            <a:r>
              <a:rPr lang="zh-CN" altLang="zh-CN" sz="1800" kern="0" dirty="0">
                <a:solidFill>
                  <a:srgbClr val="FF0000"/>
                </a:solidFill>
                <a:effectLst/>
                <a:ea typeface="华文中宋" panose="02010600040101010101" pitchFamily="2" charset="-122"/>
                <a:cs typeface="宋体" panose="02010600030101010101" pitchFamily="2" charset="-122"/>
              </a:rPr>
              <a:t>将超时没有传输数据、已经握手完毕断开连接的条目删除，并释放端口占用</a:t>
            </a:r>
            <a:r>
              <a:rPr lang="zh-CN" altLang="zh-CN" sz="1800" kern="0" dirty="0">
                <a:solidFill>
                  <a:srgbClr val="101214"/>
                </a:solidFill>
                <a:effectLst/>
                <a:ea typeface="华文中宋" panose="02010600040101010101" pitchFamily="2" charset="-122"/>
                <a:cs typeface="宋体" panose="02010600030101010101" pitchFamily="2" charset="-122"/>
              </a:rPr>
              <a:t>，使之可以被重新使用。对于前者，只需计算连接状态最后一次被更新的时间与当前时间的差值即可。对于后者，直接检查最近一次更新的连接状态是否显示连接已经结束</a:t>
            </a:r>
            <a:endParaRPr lang="zh-CN" altLang="en-US" sz="1800" dirty="0">
              <a:effectLst/>
              <a:latin typeface="+mn-ea"/>
              <a:cs typeface="宋体" panose="02010600030101010101" pitchFamily="2" charset="-122"/>
            </a:endParaRPr>
          </a:p>
        </p:txBody>
      </p:sp>
      <p:pic>
        <p:nvPicPr>
          <p:cNvPr id="2" name="图片 1">
            <a:extLst>
              <a:ext uri="{FF2B5EF4-FFF2-40B4-BE49-F238E27FC236}">
                <a16:creationId xmlns:a16="http://schemas.microsoft.com/office/drawing/2014/main" id="{3AE92C1E-9E49-F609-2764-B634949D8CCC}"/>
              </a:ext>
            </a:extLst>
          </p:cNvPr>
          <p:cNvPicPr>
            <a:picLocks noChangeAspect="1"/>
          </p:cNvPicPr>
          <p:nvPr/>
        </p:nvPicPr>
        <p:blipFill>
          <a:blip r:embed="rId2"/>
          <a:stretch>
            <a:fillRect/>
          </a:stretch>
        </p:blipFill>
        <p:spPr>
          <a:xfrm>
            <a:off x="1162479" y="3205814"/>
            <a:ext cx="6407150" cy="3086100"/>
          </a:xfrm>
          <a:prstGeom prst="rect">
            <a:avLst/>
          </a:prstGeom>
        </p:spPr>
      </p:pic>
    </p:spTree>
    <p:extLst>
      <p:ext uri="{BB962C8B-B14F-4D97-AF65-F5344CB8AC3E}">
        <p14:creationId xmlns:p14="http://schemas.microsoft.com/office/powerpoint/2010/main" val="416146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lang="en-US" altLang="zh-CN" sz="2000" b="1" dirty="0">
                <a:solidFill>
                  <a:srgbClr val="000000"/>
                </a:solidFill>
                <a:latin typeface="Arial"/>
                <a:ea typeface="微软雅黑"/>
              </a:rPr>
              <a:t>SNAT</a:t>
            </a:r>
            <a:r>
              <a:rPr lang="zh-CN" altLang="en-US" sz="2000" b="1" dirty="0">
                <a:solidFill>
                  <a:srgbClr val="000000"/>
                </a:solidFill>
                <a:latin typeface="Arial"/>
                <a:ea typeface="微软雅黑"/>
              </a:rPr>
              <a:t>测试</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8" name="图片 7">
            <a:extLst>
              <a:ext uri="{FF2B5EF4-FFF2-40B4-BE49-F238E27FC236}">
                <a16:creationId xmlns:a16="http://schemas.microsoft.com/office/drawing/2014/main" id="{2EE49DB2-7C25-89B8-BD40-440ADA7EEB0E}"/>
              </a:ext>
            </a:extLst>
          </p:cNvPr>
          <p:cNvPicPr>
            <a:picLocks noChangeAspect="1"/>
          </p:cNvPicPr>
          <p:nvPr/>
        </p:nvPicPr>
        <p:blipFill>
          <a:blip r:embed="rId3"/>
          <a:stretch>
            <a:fillRect/>
          </a:stretch>
        </p:blipFill>
        <p:spPr>
          <a:xfrm>
            <a:off x="360194" y="1786318"/>
            <a:ext cx="4417452" cy="1734288"/>
          </a:xfrm>
          <a:prstGeom prst="rect">
            <a:avLst/>
          </a:prstGeom>
        </p:spPr>
      </p:pic>
      <p:pic>
        <p:nvPicPr>
          <p:cNvPr id="9" name="图片 8">
            <a:extLst>
              <a:ext uri="{FF2B5EF4-FFF2-40B4-BE49-F238E27FC236}">
                <a16:creationId xmlns:a16="http://schemas.microsoft.com/office/drawing/2014/main" id="{0E4D8DC6-046D-8F8D-F36D-1AB646ABE8C5}"/>
              </a:ext>
            </a:extLst>
          </p:cNvPr>
          <p:cNvPicPr>
            <a:picLocks noChangeAspect="1"/>
          </p:cNvPicPr>
          <p:nvPr/>
        </p:nvPicPr>
        <p:blipFill>
          <a:blip r:embed="rId4"/>
          <a:stretch>
            <a:fillRect/>
          </a:stretch>
        </p:blipFill>
        <p:spPr>
          <a:xfrm>
            <a:off x="267299" y="4004556"/>
            <a:ext cx="4603241" cy="1617447"/>
          </a:xfrm>
          <a:prstGeom prst="rect">
            <a:avLst/>
          </a:prstGeom>
        </p:spPr>
      </p:pic>
      <p:pic>
        <p:nvPicPr>
          <p:cNvPr id="11" name="图片 10">
            <a:extLst>
              <a:ext uri="{FF2B5EF4-FFF2-40B4-BE49-F238E27FC236}">
                <a16:creationId xmlns:a16="http://schemas.microsoft.com/office/drawing/2014/main" id="{6778E3E2-BC9E-1629-6751-3D1A0743E6E6}"/>
              </a:ext>
            </a:extLst>
          </p:cNvPr>
          <p:cNvPicPr>
            <a:picLocks noChangeAspect="1"/>
          </p:cNvPicPr>
          <p:nvPr/>
        </p:nvPicPr>
        <p:blipFill>
          <a:blip r:embed="rId5"/>
          <a:stretch>
            <a:fillRect/>
          </a:stretch>
        </p:blipFill>
        <p:spPr>
          <a:xfrm>
            <a:off x="5142999" y="1235997"/>
            <a:ext cx="6508572" cy="2524289"/>
          </a:xfrm>
          <a:prstGeom prst="rect">
            <a:avLst/>
          </a:prstGeom>
        </p:spPr>
      </p:pic>
      <p:pic>
        <p:nvPicPr>
          <p:cNvPr id="12" name="图片 11">
            <a:extLst>
              <a:ext uri="{FF2B5EF4-FFF2-40B4-BE49-F238E27FC236}">
                <a16:creationId xmlns:a16="http://schemas.microsoft.com/office/drawing/2014/main" id="{BE214997-7068-A645-A263-594BDE72A0AF}"/>
              </a:ext>
            </a:extLst>
          </p:cNvPr>
          <p:cNvPicPr>
            <a:picLocks noChangeAspect="1"/>
          </p:cNvPicPr>
          <p:nvPr/>
        </p:nvPicPr>
        <p:blipFill>
          <a:blip r:embed="rId6"/>
          <a:stretch>
            <a:fillRect/>
          </a:stretch>
        </p:blipFill>
        <p:spPr>
          <a:xfrm>
            <a:off x="5218905" y="3785551"/>
            <a:ext cx="6432666" cy="2602891"/>
          </a:xfrm>
          <a:prstGeom prst="rect">
            <a:avLst/>
          </a:prstGeom>
        </p:spPr>
      </p:pic>
    </p:spTree>
    <p:extLst>
      <p:ext uri="{BB962C8B-B14F-4D97-AF65-F5344CB8AC3E}">
        <p14:creationId xmlns:p14="http://schemas.microsoft.com/office/powerpoint/2010/main" val="4021369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D</a:t>
            </a:r>
            <a:r>
              <a:rPr lang="en-US" altLang="zh-CN" sz="2000" b="1" dirty="0">
                <a:solidFill>
                  <a:srgbClr val="000000"/>
                </a:solidFill>
                <a:latin typeface="Arial"/>
                <a:ea typeface="微软雅黑"/>
              </a:rPr>
              <a:t>NAT</a:t>
            </a:r>
            <a:r>
              <a:rPr lang="zh-CN" altLang="en-US" sz="2000" b="1" dirty="0">
                <a:solidFill>
                  <a:srgbClr val="000000"/>
                </a:solidFill>
                <a:latin typeface="Arial"/>
                <a:ea typeface="微软雅黑"/>
              </a:rPr>
              <a:t>测试</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17D59FF5-F924-399B-1A61-AF0FEB8EB61A}"/>
              </a:ext>
            </a:extLst>
          </p:cNvPr>
          <p:cNvPicPr>
            <a:picLocks noChangeAspect="1"/>
          </p:cNvPicPr>
          <p:nvPr/>
        </p:nvPicPr>
        <p:blipFill>
          <a:blip r:embed="rId3"/>
          <a:stretch>
            <a:fillRect/>
          </a:stretch>
        </p:blipFill>
        <p:spPr>
          <a:xfrm>
            <a:off x="336454" y="2228419"/>
            <a:ext cx="4485300" cy="2881099"/>
          </a:xfrm>
          <a:prstGeom prst="rect">
            <a:avLst/>
          </a:prstGeom>
        </p:spPr>
      </p:pic>
      <p:pic>
        <p:nvPicPr>
          <p:cNvPr id="4" name="图片 3">
            <a:extLst>
              <a:ext uri="{FF2B5EF4-FFF2-40B4-BE49-F238E27FC236}">
                <a16:creationId xmlns:a16="http://schemas.microsoft.com/office/drawing/2014/main" id="{364A2223-8E43-E008-F8E4-3E672154DA88}"/>
              </a:ext>
            </a:extLst>
          </p:cNvPr>
          <p:cNvPicPr>
            <a:picLocks noChangeAspect="1"/>
          </p:cNvPicPr>
          <p:nvPr/>
        </p:nvPicPr>
        <p:blipFill>
          <a:blip r:embed="rId4"/>
          <a:stretch>
            <a:fillRect/>
          </a:stretch>
        </p:blipFill>
        <p:spPr>
          <a:xfrm>
            <a:off x="5146229" y="1235997"/>
            <a:ext cx="6514318" cy="2449655"/>
          </a:xfrm>
          <a:prstGeom prst="rect">
            <a:avLst/>
          </a:prstGeom>
        </p:spPr>
      </p:pic>
      <p:pic>
        <p:nvPicPr>
          <p:cNvPr id="5" name="图片 4">
            <a:extLst>
              <a:ext uri="{FF2B5EF4-FFF2-40B4-BE49-F238E27FC236}">
                <a16:creationId xmlns:a16="http://schemas.microsoft.com/office/drawing/2014/main" id="{B7CDE7B9-2CAE-C23F-C710-ACB066589726}"/>
              </a:ext>
            </a:extLst>
          </p:cNvPr>
          <p:cNvPicPr>
            <a:picLocks noChangeAspect="1"/>
          </p:cNvPicPr>
          <p:nvPr/>
        </p:nvPicPr>
        <p:blipFill>
          <a:blip r:embed="rId5"/>
          <a:stretch>
            <a:fillRect/>
          </a:stretch>
        </p:blipFill>
        <p:spPr>
          <a:xfrm>
            <a:off x="5146229" y="3840584"/>
            <a:ext cx="6709317" cy="2292350"/>
          </a:xfrm>
          <a:prstGeom prst="rect">
            <a:avLst/>
          </a:prstGeom>
        </p:spPr>
      </p:pic>
    </p:spTree>
    <p:extLst>
      <p:ext uri="{BB962C8B-B14F-4D97-AF65-F5344CB8AC3E}">
        <p14:creationId xmlns:p14="http://schemas.microsoft.com/office/powerpoint/2010/main" val="2544527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3.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双</a:t>
            </a:r>
            <a:r>
              <a:rPr lang="en-US" altLang="zh-CN" sz="2000" b="1" dirty="0">
                <a:solidFill>
                  <a:srgbClr val="000000"/>
                </a:solidFill>
                <a:latin typeface="Arial"/>
                <a:ea typeface="微软雅黑"/>
              </a:rPr>
              <a:t>NAT</a:t>
            </a:r>
            <a:r>
              <a:rPr lang="zh-CN" altLang="en-US" sz="2000" b="1" dirty="0">
                <a:solidFill>
                  <a:srgbClr val="000000"/>
                </a:solidFill>
                <a:latin typeface="Arial"/>
                <a:ea typeface="微软雅黑"/>
              </a:rPr>
              <a:t>测试</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0E7C9CFD-0C79-45A0-F4A4-B9E5FA577052}"/>
              </a:ext>
            </a:extLst>
          </p:cNvPr>
          <p:cNvPicPr>
            <a:picLocks noChangeAspect="1"/>
          </p:cNvPicPr>
          <p:nvPr/>
        </p:nvPicPr>
        <p:blipFill>
          <a:blip r:embed="rId3"/>
          <a:stretch>
            <a:fillRect/>
          </a:stretch>
        </p:blipFill>
        <p:spPr>
          <a:xfrm>
            <a:off x="6224670" y="1354988"/>
            <a:ext cx="5166120" cy="2283808"/>
          </a:xfrm>
          <a:prstGeom prst="rect">
            <a:avLst/>
          </a:prstGeom>
        </p:spPr>
      </p:pic>
      <p:pic>
        <p:nvPicPr>
          <p:cNvPr id="8" name="图片 7">
            <a:extLst>
              <a:ext uri="{FF2B5EF4-FFF2-40B4-BE49-F238E27FC236}">
                <a16:creationId xmlns:a16="http://schemas.microsoft.com/office/drawing/2014/main" id="{84B04C87-E839-4958-0FF9-CE7D3C19904F}"/>
              </a:ext>
            </a:extLst>
          </p:cNvPr>
          <p:cNvPicPr>
            <a:picLocks noChangeAspect="1"/>
          </p:cNvPicPr>
          <p:nvPr/>
        </p:nvPicPr>
        <p:blipFill>
          <a:blip r:embed="rId4"/>
          <a:stretch>
            <a:fillRect/>
          </a:stretch>
        </p:blipFill>
        <p:spPr>
          <a:xfrm>
            <a:off x="6224670" y="3843032"/>
            <a:ext cx="5465069" cy="1955302"/>
          </a:xfrm>
          <a:prstGeom prst="rect">
            <a:avLst/>
          </a:prstGeom>
        </p:spPr>
      </p:pic>
      <p:sp>
        <p:nvSpPr>
          <p:cNvPr id="10" name="文本框 9">
            <a:extLst>
              <a:ext uri="{FF2B5EF4-FFF2-40B4-BE49-F238E27FC236}">
                <a16:creationId xmlns:a16="http://schemas.microsoft.com/office/drawing/2014/main" id="{A4709F3D-0348-0D73-C1B9-C12371F668A2}"/>
              </a:ext>
            </a:extLst>
          </p:cNvPr>
          <p:cNvSpPr txBox="1"/>
          <p:nvPr/>
        </p:nvSpPr>
        <p:spPr>
          <a:xfrm>
            <a:off x="717613" y="1850561"/>
            <a:ext cx="5330397" cy="646331"/>
          </a:xfrm>
          <a:prstGeom prst="rect">
            <a:avLst/>
          </a:prstGeom>
          <a:noFill/>
        </p:spPr>
        <p:txBody>
          <a:bodyPr wrap="square">
            <a:spAutoFit/>
          </a:bodyPr>
          <a:lstStyle/>
          <a:p>
            <a:r>
              <a:rPr lang="zh-CN" altLang="zh-CN" sz="1800" kern="0" dirty="0">
                <a:solidFill>
                  <a:srgbClr val="00000A"/>
                </a:solidFill>
                <a:effectLst/>
                <a:ea typeface="华文中宋" panose="02010600040101010101" pitchFamily="2" charset="-122"/>
                <a:cs typeface="宋体" panose="02010600030101010101" pitchFamily="2" charset="-122"/>
              </a:rPr>
              <a:t>构造包含两个主机节点和两个</a:t>
            </a:r>
            <a:r>
              <a:rPr lang="en-US" altLang="zh-CN" sz="1800" kern="0" dirty="0">
                <a:solidFill>
                  <a:srgbClr val="00000A"/>
                </a:solidFill>
                <a:effectLst/>
                <a:ea typeface="华文中宋" panose="02010600040101010101" pitchFamily="2" charset="-122"/>
                <a:cs typeface="宋体" panose="02010600030101010101" pitchFamily="2" charset="-122"/>
              </a:rPr>
              <a:t>NAT</a:t>
            </a:r>
            <a:r>
              <a:rPr lang="zh-CN" altLang="zh-CN" sz="1800" kern="0" dirty="0">
                <a:solidFill>
                  <a:srgbClr val="00000A"/>
                </a:solidFill>
                <a:effectLst/>
                <a:ea typeface="华文中宋" panose="02010600040101010101" pitchFamily="2" charset="-122"/>
                <a:cs typeface="宋体" panose="02010600030101010101" pitchFamily="2" charset="-122"/>
              </a:rPr>
              <a:t>节点的网络</a:t>
            </a:r>
            <a:endParaRPr lang="en-US" altLang="zh-CN" sz="1800" kern="0" dirty="0">
              <a:solidFill>
                <a:srgbClr val="00000A"/>
              </a:solidFill>
              <a:effectLst/>
              <a:ea typeface="华文中宋" panose="02010600040101010101" pitchFamily="2" charset="-122"/>
              <a:cs typeface="宋体" panose="02010600030101010101" pitchFamily="2" charset="-122"/>
            </a:endParaRPr>
          </a:p>
          <a:p>
            <a:r>
              <a:rPr lang="zh-CN" altLang="zh-CN" sz="1800" kern="0" dirty="0">
                <a:solidFill>
                  <a:srgbClr val="FF0000"/>
                </a:solidFill>
                <a:effectLst/>
                <a:ea typeface="华文中宋" panose="02010600040101010101" pitchFamily="2" charset="-122"/>
                <a:cs typeface="宋体" panose="02010600030101010101" pitchFamily="2" charset="-122"/>
              </a:rPr>
              <a:t>“</a:t>
            </a:r>
            <a:r>
              <a:rPr lang="en-US" altLang="zh-CN" sz="1800" kern="0" dirty="0">
                <a:solidFill>
                  <a:srgbClr val="FF0000"/>
                </a:solidFill>
                <a:effectLst/>
                <a:ea typeface="华文中宋" panose="02010600040101010101" pitchFamily="2" charset="-122"/>
                <a:cs typeface="宋体" panose="02010600030101010101" pitchFamily="2" charset="-122"/>
              </a:rPr>
              <a:t>h1-n1-n2-h2</a:t>
            </a:r>
            <a:r>
              <a:rPr lang="zh-CN" altLang="zh-CN" sz="1800" kern="0" dirty="0">
                <a:solidFill>
                  <a:srgbClr val="FF0000"/>
                </a:solidFill>
                <a:effectLst/>
                <a:ea typeface="华文中宋" panose="02010600040101010101" pitchFamily="2" charset="-122"/>
                <a:cs typeface="宋体" panose="02010600030101010101" pitchFamily="2" charset="-122"/>
              </a:rPr>
              <a:t>”</a:t>
            </a:r>
            <a:endParaRPr lang="zh-CN" altLang="en-US" dirty="0">
              <a:solidFill>
                <a:srgbClr val="FF0000"/>
              </a:solidFill>
            </a:endParaRPr>
          </a:p>
        </p:txBody>
      </p:sp>
      <p:pic>
        <p:nvPicPr>
          <p:cNvPr id="11" name="图片 10">
            <a:extLst>
              <a:ext uri="{FF2B5EF4-FFF2-40B4-BE49-F238E27FC236}">
                <a16:creationId xmlns:a16="http://schemas.microsoft.com/office/drawing/2014/main" id="{6560C2F5-550E-EF4D-7FF3-9DC392C94543}"/>
              </a:ext>
            </a:extLst>
          </p:cNvPr>
          <p:cNvPicPr>
            <a:picLocks noChangeAspect="1"/>
          </p:cNvPicPr>
          <p:nvPr/>
        </p:nvPicPr>
        <p:blipFill>
          <a:blip r:embed="rId5"/>
          <a:stretch>
            <a:fillRect/>
          </a:stretch>
        </p:blipFill>
        <p:spPr>
          <a:xfrm>
            <a:off x="838200" y="2919118"/>
            <a:ext cx="4501227" cy="1955302"/>
          </a:xfrm>
          <a:prstGeom prst="rect">
            <a:avLst/>
          </a:prstGeom>
        </p:spPr>
      </p:pic>
    </p:spTree>
    <p:extLst>
      <p:ext uri="{BB962C8B-B14F-4D97-AF65-F5344CB8AC3E}">
        <p14:creationId xmlns:p14="http://schemas.microsoft.com/office/powerpoint/2010/main" val="406094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838200" y="1699054"/>
            <a:ext cx="10567086" cy="1477328"/>
          </a:xfrm>
          <a:prstGeom prst="rect">
            <a:avLst/>
          </a:prstGeom>
          <a:noFill/>
        </p:spPr>
        <p:txBody>
          <a:bodyPr wrap="square" rtlCol="0">
            <a:spAutoFit/>
          </a:bodyPr>
          <a:lstStyle/>
          <a:p>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了解路由器转发的原理，路由表结构和最长前缀匹配查找方法。了解路由器转发数据包的流程，实现路由器查询和转发模块。了解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协议内容，学习如何构建</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缓存表以及如何实现</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缓存机制，了解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协议报文格式，实现处理</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请求和应答。了解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ICMP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协议格式，在路由器遇到路由表查找失败、</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查询失败、</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TTL</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为</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0</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时能发送</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ICMP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报文，并且支持处理</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ping</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请求报文。</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838200" y="3534668"/>
            <a:ext cx="10256645" cy="2031325"/>
          </a:xfrm>
          <a:prstGeom prst="rect">
            <a:avLst/>
          </a:prstGeom>
          <a:noFill/>
        </p:spPr>
        <p:txBody>
          <a:bodyPr wrap="square" rtlCol="0">
            <a:spAutoFit/>
          </a:bodyPr>
          <a:lstStyle/>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安装</a:t>
            </a:r>
            <a:r>
              <a:rPr lang="en-US" altLang="zh-CN" sz="18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arptables</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和</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iptables</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以禁止每个节点的固有功能</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安装</a:t>
            </a:r>
            <a:r>
              <a:rPr lang="en-US" altLang="zh-CN" sz="18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traceout</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以实现路径测试。</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编写并实现路由器的</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包处理、</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ICMP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包生成、</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包生成处理、</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ARP</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缓存维护等路由器功能。</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运行给定网络拓扑</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router_topo.py</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，验证</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ping</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功能在各种情况下均处理正常。</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Clr>
                <a:srgbClr val="101214"/>
              </a:buClr>
              <a:buSzPts val="1200"/>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构造包含多个路由器节点的网络拓扑，手动配置路由表，并测试连通性，完成路径测试。</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实验中的问题与感想</a:t>
            </a:r>
          </a:p>
        </p:txBody>
      </p:sp>
      <p:sp>
        <p:nvSpPr>
          <p:cNvPr id="6" name="文本框 5">
            <a:extLst>
              <a:ext uri="{FF2B5EF4-FFF2-40B4-BE49-F238E27FC236}">
                <a16:creationId xmlns:a16="http://schemas.microsoft.com/office/drawing/2014/main" id="{89A4C537-108C-9FB2-7EB1-84858796455D}"/>
              </a:ext>
            </a:extLst>
          </p:cNvPr>
          <p:cNvSpPr txBox="1"/>
          <p:nvPr/>
        </p:nvSpPr>
        <p:spPr>
          <a:xfrm>
            <a:off x="967946" y="1450464"/>
            <a:ext cx="9071920" cy="2118529"/>
          </a:xfrm>
          <a:prstGeom prst="rect">
            <a:avLst/>
          </a:prstGeom>
          <a:noFill/>
        </p:spPr>
        <p:txBody>
          <a:bodyPr wrap="square" rtlCol="0">
            <a:spAutoFit/>
          </a:bodyPr>
          <a:lstStyle/>
          <a:p>
            <a:pPr>
              <a:lnSpc>
                <a:spcPct val="150000"/>
              </a:lnSpc>
            </a:pPr>
            <a:r>
              <a:rPr lang="zh-CN" altLang="en-US" b="1" dirty="0">
                <a:solidFill>
                  <a:srgbClr val="000000"/>
                </a:solidFill>
                <a:latin typeface="+mn-ea"/>
              </a:rPr>
              <a:t>实验中的问题</a:t>
            </a:r>
            <a:r>
              <a:rPr kumimoji="0" lang="zh-CN" altLang="en-US" sz="1800" b="1" i="0" u="none" strike="noStrike" cap="none" normalizeH="0" baseline="0" dirty="0">
                <a:ln>
                  <a:noFill/>
                </a:ln>
                <a:solidFill>
                  <a:srgbClr val="000000"/>
                </a:solidFill>
                <a:effectLst/>
                <a:latin typeface="+mn-ea"/>
              </a:rPr>
              <a:t>：</a:t>
            </a:r>
            <a:r>
              <a:rPr lang="zh-CN" altLang="en-US" dirty="0"/>
              <a:t>        </a:t>
            </a:r>
            <a:endParaRPr lang="en-US" altLang="zh-CN" dirty="0"/>
          </a:p>
          <a:p>
            <a:pPr>
              <a:lnSpc>
                <a:spcPct val="150000"/>
              </a:lnSpc>
            </a:pPr>
            <a:r>
              <a:rPr lang="zh-CN" altLang="en-US" dirty="0"/>
              <a:t>       本次实验</a:t>
            </a:r>
            <a:r>
              <a:rPr lang="en-US" altLang="zh-CN" dirty="0"/>
              <a:t>debug</a:t>
            </a:r>
            <a:r>
              <a:rPr lang="zh-CN" altLang="en-US" dirty="0"/>
              <a:t>不算很难，但由于本次实验</a:t>
            </a:r>
            <a:r>
              <a:rPr lang="zh-CN" altLang="en-US" dirty="0">
                <a:solidFill>
                  <a:srgbClr val="FF0000"/>
                </a:solidFill>
              </a:rPr>
              <a:t>新加入了</a:t>
            </a:r>
            <a:r>
              <a:rPr lang="en-US" altLang="zh-CN" dirty="0" err="1">
                <a:solidFill>
                  <a:srgbClr val="FF0000"/>
                </a:solidFill>
              </a:rPr>
              <a:t>tcp</a:t>
            </a:r>
            <a:r>
              <a:rPr lang="zh-CN" altLang="en-US" dirty="0">
                <a:solidFill>
                  <a:srgbClr val="FF0000"/>
                </a:solidFill>
              </a:rPr>
              <a:t>的相关结构体</a:t>
            </a:r>
            <a:r>
              <a:rPr lang="zh-CN" altLang="en-US" dirty="0"/>
              <a:t>，在刚开始写实验时出现了不少结构体上的错误，但也很好发现与解决。实验中</a:t>
            </a:r>
            <a:r>
              <a:rPr lang="zh-CN" altLang="en-US" dirty="0">
                <a:solidFill>
                  <a:srgbClr val="FF0000"/>
                </a:solidFill>
              </a:rPr>
              <a:t>读入配置信息时也出现了一些错误</a:t>
            </a:r>
            <a:r>
              <a:rPr lang="zh-CN" altLang="en-US" dirty="0"/>
              <a:t>，但打印输出的结果也很好定位出错地点。</a:t>
            </a:r>
          </a:p>
          <a:p>
            <a:pPr>
              <a:lnSpc>
                <a:spcPct val="150000"/>
              </a:lnSpc>
            </a:pPr>
            <a:r>
              <a:rPr lang="zh-CN" altLang="en-US" dirty="0"/>
              <a:t>       </a:t>
            </a:r>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3" name="文本框 2">
            <a:extLst>
              <a:ext uri="{FF2B5EF4-FFF2-40B4-BE49-F238E27FC236}">
                <a16:creationId xmlns:a16="http://schemas.microsoft.com/office/drawing/2014/main" id="{23554126-97B1-A17D-81E7-AD90702E109F}"/>
              </a:ext>
            </a:extLst>
          </p:cNvPr>
          <p:cNvSpPr txBox="1"/>
          <p:nvPr/>
        </p:nvSpPr>
        <p:spPr>
          <a:xfrm>
            <a:off x="967946" y="3653943"/>
            <a:ext cx="9986319" cy="2862322"/>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本次实验难度不高，完成了私有</a:t>
            </a:r>
            <a:r>
              <a:rPr kumimoji="0" lang="en-US" altLang="zh-CN" sz="1800" i="0" u="none" strike="noStrike" cap="none" normalizeH="0" baseline="0" dirty="0">
                <a:ln>
                  <a:noFill/>
                </a:ln>
                <a:solidFill>
                  <a:srgbClr val="000000"/>
                </a:solidFill>
                <a:effectLst/>
                <a:latin typeface="+mn-ea"/>
              </a:rPr>
              <a:t>IP</a:t>
            </a:r>
            <a:r>
              <a:rPr kumimoji="0" lang="zh-CN" altLang="en-US" sz="1800" i="0" u="none" strike="noStrike" cap="none" normalizeH="0" baseline="0" dirty="0">
                <a:ln>
                  <a:noFill/>
                </a:ln>
                <a:solidFill>
                  <a:srgbClr val="000000"/>
                </a:solidFill>
                <a:effectLst/>
                <a:latin typeface="+mn-ea"/>
              </a:rPr>
              <a:t>地址和公有</a:t>
            </a:r>
            <a:r>
              <a:rPr kumimoji="0" lang="en-US" altLang="zh-CN" sz="1800" i="0" u="none" strike="noStrike" cap="none" normalizeH="0" baseline="0" dirty="0">
                <a:ln>
                  <a:noFill/>
                </a:ln>
                <a:solidFill>
                  <a:srgbClr val="000000"/>
                </a:solidFill>
                <a:effectLst/>
                <a:latin typeface="+mn-ea"/>
              </a:rPr>
              <a:t>IP</a:t>
            </a:r>
            <a:r>
              <a:rPr kumimoji="0" lang="zh-CN" altLang="en-US" sz="1800" i="0" u="none" strike="noStrike" cap="none" normalizeH="0" baseline="0" dirty="0">
                <a:ln>
                  <a:noFill/>
                </a:ln>
                <a:solidFill>
                  <a:srgbClr val="000000"/>
                </a:solidFill>
                <a:effectLst/>
                <a:latin typeface="+mn-ea"/>
              </a:rPr>
              <a:t>地址转换的过程，实验框架的主体部分的代码结果很清晰，函数数量也比较少。同时也串联了网络层和传输层两个层次的实验，是个很不错的过渡。</a:t>
            </a:r>
          </a:p>
          <a:p>
            <a:pPr>
              <a:lnSpc>
                <a:spcPct val="150000"/>
              </a:lnSpc>
            </a:pPr>
            <a:endParaRPr lang="zh-CN" altLang="en-US" dirty="0"/>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164638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——IP</a:t>
            </a:r>
            <a:r>
              <a:rPr lang="zh-CN" altLang="en-US" dirty="0"/>
              <a:t>数据包的处理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872820"/>
            <a:ext cx="98996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在路由表查询过程中，</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遵循最长前缀匹配原则</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。考虑到路由表表项存储可能是无规律的，所以需要遍历整个路由表，当地址匹配且</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mask</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大于当前最大</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mask</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时，更新目标表项和最大</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mask</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a:t>
            </a: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路由表查询</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572346" y="3257876"/>
            <a:ext cx="10864970" cy="3110467"/>
          </a:xfrm>
          <a:prstGeom prst="rect">
            <a:avLst/>
          </a:prstGeom>
          <a:noFill/>
        </p:spPr>
        <p:txBody>
          <a:bodyPr wrap="square" rtlCol="0">
            <a:spAutoFit/>
          </a:bodyPr>
          <a:lstStyle/>
          <a:p>
            <a:pPr marL="685800" indent="304800" algn="just">
              <a:lnSpc>
                <a:spcPct val="150000"/>
              </a:lnSpc>
              <a:spcBef>
                <a:spcPts val="600"/>
              </a:spcBef>
              <a:spcAft>
                <a:spcPts val="600"/>
              </a:spcAft>
            </a:pPr>
            <a:r>
              <a:rPr lang="zh-CN" altLang="zh-CN" sz="1800" dirty="0">
                <a:solidFill>
                  <a:srgbClr val="101214"/>
                </a:solidFill>
                <a:effectLst/>
                <a:latin typeface="+mn-ea"/>
                <a:cs typeface="宋体" panose="02010600030101010101" pitchFamily="2" charset="-122"/>
              </a:rPr>
              <a:t>对于</a:t>
            </a:r>
            <a:r>
              <a:rPr lang="en-US" altLang="zh-CN" sz="1800" dirty="0">
                <a:solidFill>
                  <a:srgbClr val="101214"/>
                </a:solidFill>
                <a:effectLst/>
                <a:latin typeface="+mn-ea"/>
                <a:cs typeface="宋体" panose="02010600030101010101" pitchFamily="2" charset="-122"/>
              </a:rPr>
              <a:t>IP</a:t>
            </a:r>
            <a:r>
              <a:rPr lang="zh-CN" altLang="zh-CN" sz="1800" dirty="0">
                <a:solidFill>
                  <a:srgbClr val="101214"/>
                </a:solidFill>
                <a:effectLst/>
                <a:latin typeface="+mn-ea"/>
                <a:cs typeface="宋体" panose="02010600030101010101" pitchFamily="2" charset="-122"/>
              </a:rPr>
              <a:t>报文，有一种情况需要特别处理，那就是该</a:t>
            </a:r>
            <a:r>
              <a:rPr lang="zh-CN" altLang="zh-CN" sz="1800" dirty="0">
                <a:solidFill>
                  <a:srgbClr val="FF0000"/>
                </a:solidFill>
                <a:effectLst/>
                <a:latin typeface="+mn-ea"/>
                <a:cs typeface="宋体" panose="02010600030101010101" pitchFamily="2" charset="-122"/>
              </a:rPr>
              <a:t>报文是</a:t>
            </a:r>
            <a:r>
              <a:rPr lang="en-US" altLang="zh-CN" sz="1800" dirty="0">
                <a:solidFill>
                  <a:srgbClr val="FF0000"/>
                </a:solidFill>
                <a:effectLst/>
                <a:latin typeface="+mn-ea"/>
                <a:cs typeface="宋体" panose="02010600030101010101" pitchFamily="2" charset="-122"/>
              </a:rPr>
              <a:t>ICMP</a:t>
            </a:r>
            <a:r>
              <a:rPr lang="zh-CN" altLang="zh-CN" sz="1800" dirty="0">
                <a:solidFill>
                  <a:srgbClr val="FF0000"/>
                </a:solidFill>
                <a:effectLst/>
                <a:latin typeface="+mn-ea"/>
                <a:cs typeface="宋体" panose="02010600030101010101" pitchFamily="2" charset="-122"/>
              </a:rPr>
              <a:t>协议的</a:t>
            </a:r>
            <a:r>
              <a:rPr lang="en-US" altLang="zh-CN" sz="1800" dirty="0">
                <a:solidFill>
                  <a:srgbClr val="FF0000"/>
                </a:solidFill>
                <a:effectLst/>
                <a:latin typeface="+mn-ea"/>
                <a:cs typeface="宋体" panose="02010600030101010101" pitchFamily="2" charset="-122"/>
              </a:rPr>
              <a:t>ECHOREQUEST (</a:t>
            </a:r>
            <a:r>
              <a:rPr lang="zh-CN" altLang="zh-CN" sz="1800" dirty="0">
                <a:solidFill>
                  <a:srgbClr val="FF0000"/>
                </a:solidFill>
                <a:effectLst/>
                <a:latin typeface="+mn-ea"/>
                <a:cs typeface="宋体" panose="02010600030101010101" pitchFamily="2" charset="-122"/>
              </a:rPr>
              <a:t>请求回复</a:t>
            </a:r>
            <a:r>
              <a:rPr lang="en-US" altLang="zh-CN" sz="1800" dirty="0">
                <a:solidFill>
                  <a:srgbClr val="FF0000"/>
                </a:solidFill>
                <a:effectLst/>
                <a:latin typeface="+mn-ea"/>
                <a:cs typeface="宋体" panose="02010600030101010101" pitchFamily="2" charset="-122"/>
              </a:rPr>
              <a:t>)</a:t>
            </a:r>
            <a:r>
              <a:rPr lang="zh-CN" altLang="zh-CN" sz="1800" dirty="0">
                <a:solidFill>
                  <a:srgbClr val="FF0000"/>
                </a:solidFill>
                <a:effectLst/>
                <a:latin typeface="+mn-ea"/>
                <a:cs typeface="宋体" panose="02010600030101010101" pitchFamily="2" charset="-122"/>
              </a:rPr>
              <a:t>报文并且其目标</a:t>
            </a:r>
            <a:r>
              <a:rPr lang="en-US" altLang="zh-CN" sz="1800" dirty="0" err="1">
                <a:solidFill>
                  <a:srgbClr val="FF0000"/>
                </a:solidFill>
                <a:effectLst/>
                <a:latin typeface="+mn-ea"/>
                <a:cs typeface="宋体" panose="02010600030101010101" pitchFamily="2" charset="-122"/>
              </a:rPr>
              <a:t>ip</a:t>
            </a:r>
            <a:r>
              <a:rPr lang="zh-CN" altLang="zh-CN" sz="1800" dirty="0">
                <a:solidFill>
                  <a:srgbClr val="FF0000"/>
                </a:solidFill>
                <a:effectLst/>
                <a:latin typeface="+mn-ea"/>
                <a:cs typeface="宋体" panose="02010600030101010101" pitchFamily="2" charset="-122"/>
              </a:rPr>
              <a:t>地址为该端口的</a:t>
            </a:r>
            <a:r>
              <a:rPr lang="en-US" altLang="zh-CN" sz="1800" dirty="0" err="1">
                <a:solidFill>
                  <a:srgbClr val="FF0000"/>
                </a:solidFill>
                <a:effectLst/>
                <a:latin typeface="+mn-ea"/>
                <a:cs typeface="宋体" panose="02010600030101010101" pitchFamily="2" charset="-122"/>
              </a:rPr>
              <a:t>ip</a:t>
            </a:r>
            <a:r>
              <a:rPr lang="zh-CN" altLang="zh-CN" sz="1800" dirty="0">
                <a:solidFill>
                  <a:srgbClr val="FF0000"/>
                </a:solidFill>
                <a:effectLst/>
                <a:latin typeface="+mn-ea"/>
                <a:cs typeface="宋体" panose="02010600030101010101" pitchFamily="2" charset="-122"/>
              </a:rPr>
              <a:t>地址。此时不需要转发数据包</a:t>
            </a:r>
            <a:r>
              <a:rPr lang="zh-CN" altLang="zh-CN" sz="1800" dirty="0">
                <a:solidFill>
                  <a:srgbClr val="101214"/>
                </a:solidFill>
                <a:effectLst/>
                <a:latin typeface="+mn-ea"/>
                <a:cs typeface="宋体" panose="02010600030101010101" pitchFamily="2" charset="-122"/>
              </a:rPr>
              <a:t>，而是需要向源地址发送一个</a:t>
            </a:r>
            <a:r>
              <a:rPr lang="en-US" altLang="zh-CN" sz="1800" dirty="0">
                <a:solidFill>
                  <a:srgbClr val="101214"/>
                </a:solidFill>
                <a:effectLst/>
                <a:latin typeface="+mn-ea"/>
                <a:cs typeface="宋体" panose="02010600030101010101" pitchFamily="2" charset="-122"/>
              </a:rPr>
              <a:t>ICMP</a:t>
            </a:r>
            <a:r>
              <a:rPr lang="zh-CN" altLang="zh-CN" sz="1800" dirty="0">
                <a:solidFill>
                  <a:srgbClr val="101214"/>
                </a:solidFill>
                <a:effectLst/>
                <a:latin typeface="+mn-ea"/>
                <a:cs typeface="宋体" panose="02010600030101010101" pitchFamily="2" charset="-122"/>
              </a:rPr>
              <a:t>回复报文，即生成并发送该包对应的</a:t>
            </a:r>
            <a:r>
              <a:rPr lang="en-US" altLang="zh-CN" sz="1800" dirty="0">
                <a:solidFill>
                  <a:srgbClr val="101214"/>
                </a:solidFill>
                <a:effectLst/>
                <a:latin typeface="+mn-ea"/>
                <a:cs typeface="宋体" panose="02010600030101010101" pitchFamily="2" charset="-122"/>
              </a:rPr>
              <a:t>ICMP</a:t>
            </a:r>
            <a:r>
              <a:rPr lang="zh-CN" altLang="zh-CN" sz="1800" dirty="0">
                <a:solidFill>
                  <a:srgbClr val="101214"/>
                </a:solidFill>
                <a:effectLst/>
                <a:latin typeface="+mn-ea"/>
                <a:cs typeface="宋体" panose="02010600030101010101" pitchFamily="2" charset="-122"/>
              </a:rPr>
              <a:t>的</a:t>
            </a:r>
            <a:r>
              <a:rPr lang="en-US" altLang="zh-CN" sz="1800" dirty="0" err="1">
                <a:solidFill>
                  <a:srgbClr val="101214"/>
                </a:solidFill>
                <a:effectLst/>
                <a:latin typeface="+mn-ea"/>
                <a:cs typeface="宋体" panose="02010600030101010101" pitchFamily="2" charset="-122"/>
              </a:rPr>
              <a:t>ping_echo</a:t>
            </a:r>
            <a:r>
              <a:rPr lang="zh-CN" altLang="zh-CN" sz="1800" dirty="0">
                <a:solidFill>
                  <a:srgbClr val="101214"/>
                </a:solidFill>
                <a:effectLst/>
                <a:latin typeface="+mn-ea"/>
                <a:cs typeface="宋体" panose="02010600030101010101" pitchFamily="2" charset="-122"/>
              </a:rPr>
              <a:t>包。而对于其他情况的</a:t>
            </a:r>
            <a:r>
              <a:rPr lang="en-US" altLang="zh-CN" sz="1800" dirty="0">
                <a:solidFill>
                  <a:srgbClr val="101214"/>
                </a:solidFill>
                <a:effectLst/>
                <a:latin typeface="+mn-ea"/>
                <a:cs typeface="宋体" panose="02010600030101010101" pitchFamily="2" charset="-122"/>
              </a:rPr>
              <a:t>IP</a:t>
            </a:r>
            <a:r>
              <a:rPr lang="zh-CN" altLang="zh-CN" sz="1800" dirty="0">
                <a:solidFill>
                  <a:srgbClr val="101214"/>
                </a:solidFill>
                <a:effectLst/>
                <a:latin typeface="+mn-ea"/>
                <a:cs typeface="宋体" panose="02010600030101010101" pitchFamily="2" charset="-122"/>
              </a:rPr>
              <a:t>数据包</a:t>
            </a:r>
            <a:r>
              <a:rPr lang="en-US" altLang="zh-CN" sz="1800" dirty="0">
                <a:solidFill>
                  <a:srgbClr val="101214"/>
                </a:solidFill>
                <a:effectLst/>
                <a:latin typeface="+mn-ea"/>
                <a:cs typeface="宋体" panose="02010600030101010101" pitchFamily="2" charset="-122"/>
              </a:rPr>
              <a:t>(</a:t>
            </a:r>
            <a:r>
              <a:rPr lang="zh-CN" altLang="zh-CN" sz="1800" dirty="0">
                <a:solidFill>
                  <a:srgbClr val="101214"/>
                </a:solidFill>
                <a:effectLst/>
                <a:latin typeface="+mn-ea"/>
                <a:cs typeface="宋体" panose="02010600030101010101" pitchFamily="2" charset="-122"/>
              </a:rPr>
              <a:t>包括其他</a:t>
            </a:r>
            <a:r>
              <a:rPr lang="en-US" altLang="zh-CN" sz="1800" dirty="0">
                <a:solidFill>
                  <a:srgbClr val="101214"/>
                </a:solidFill>
                <a:effectLst/>
                <a:latin typeface="+mn-ea"/>
                <a:cs typeface="宋体" panose="02010600030101010101" pitchFamily="2" charset="-122"/>
              </a:rPr>
              <a:t>ICMP</a:t>
            </a:r>
            <a:r>
              <a:rPr lang="zh-CN" altLang="zh-CN" sz="1800" dirty="0">
                <a:solidFill>
                  <a:srgbClr val="101214"/>
                </a:solidFill>
                <a:effectLst/>
                <a:latin typeface="+mn-ea"/>
                <a:cs typeface="宋体" panose="02010600030101010101" pitchFamily="2" charset="-122"/>
              </a:rPr>
              <a:t>报文</a:t>
            </a:r>
            <a:r>
              <a:rPr lang="en-US" altLang="zh-CN" sz="1800" dirty="0">
                <a:solidFill>
                  <a:srgbClr val="101214"/>
                </a:solidFill>
                <a:effectLst/>
                <a:latin typeface="+mn-ea"/>
                <a:cs typeface="宋体" panose="02010600030101010101" pitchFamily="2" charset="-122"/>
              </a:rPr>
              <a:t>) </a:t>
            </a:r>
            <a:r>
              <a:rPr lang="zh-CN" altLang="zh-CN" sz="1800" dirty="0">
                <a:solidFill>
                  <a:srgbClr val="101214"/>
                </a:solidFill>
                <a:effectLst/>
                <a:latin typeface="+mn-ea"/>
                <a:cs typeface="宋体" panose="02010600030101010101" pitchFamily="2" charset="-122"/>
              </a:rPr>
              <a:t>，</a:t>
            </a:r>
            <a:r>
              <a:rPr lang="zh-CN" altLang="zh-CN" sz="1800" dirty="0">
                <a:solidFill>
                  <a:srgbClr val="FF0000"/>
                </a:solidFill>
                <a:effectLst/>
                <a:latin typeface="+mn-ea"/>
                <a:cs typeface="宋体" panose="02010600030101010101" pitchFamily="2" charset="-122"/>
              </a:rPr>
              <a:t>正常转发即可</a:t>
            </a:r>
            <a:r>
              <a:rPr lang="zh-CN" altLang="zh-CN"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a:p>
            <a:pPr marL="685800" indent="304800" algn="just">
              <a:lnSpc>
                <a:spcPct val="150000"/>
              </a:lnSpc>
              <a:spcBef>
                <a:spcPts val="600"/>
              </a:spcBef>
              <a:spcAft>
                <a:spcPts val="600"/>
              </a:spcAft>
            </a:pPr>
            <a:r>
              <a:rPr lang="zh-CN" altLang="zh-CN" sz="1800" dirty="0">
                <a:solidFill>
                  <a:srgbClr val="101214"/>
                </a:solidFill>
                <a:effectLst/>
                <a:latin typeface="+mn-ea"/>
                <a:cs typeface="宋体" panose="02010600030101010101" pitchFamily="2" charset="-122"/>
              </a:rPr>
              <a:t>正常转发需要依次</a:t>
            </a:r>
            <a:r>
              <a:rPr lang="zh-CN" altLang="zh-CN" sz="1800" dirty="0">
                <a:solidFill>
                  <a:srgbClr val="FF0000"/>
                </a:solidFill>
                <a:effectLst/>
                <a:latin typeface="+mn-ea"/>
                <a:cs typeface="宋体" panose="02010600030101010101" pitchFamily="2" charset="-122"/>
              </a:rPr>
              <a:t>检查路由表条目、数据包</a:t>
            </a:r>
            <a:r>
              <a:rPr lang="en-US" altLang="zh-CN" sz="1800" dirty="0">
                <a:solidFill>
                  <a:srgbClr val="FF0000"/>
                </a:solidFill>
                <a:effectLst/>
                <a:latin typeface="+mn-ea"/>
                <a:cs typeface="宋体" panose="02010600030101010101" pitchFamily="2" charset="-122"/>
              </a:rPr>
              <a:t>TTL</a:t>
            </a:r>
            <a:r>
              <a:rPr lang="zh-CN" altLang="zh-CN" sz="1800" dirty="0">
                <a:solidFill>
                  <a:srgbClr val="FF0000"/>
                </a:solidFill>
                <a:effectLst/>
                <a:latin typeface="+mn-ea"/>
                <a:cs typeface="宋体" panose="02010600030101010101" pitchFamily="2" charset="-122"/>
              </a:rPr>
              <a:t>值</a:t>
            </a:r>
            <a:r>
              <a:rPr lang="zh-CN" altLang="zh-CN" sz="1800" dirty="0">
                <a:solidFill>
                  <a:srgbClr val="101214"/>
                </a:solidFill>
                <a:effectLst/>
                <a:latin typeface="+mn-ea"/>
                <a:cs typeface="宋体" panose="02010600030101010101" pitchFamily="2" charset="-122"/>
              </a:rPr>
              <a:t>，其流程中有</a:t>
            </a:r>
            <a:r>
              <a:rPr lang="en-US" altLang="zh-CN" sz="1800" dirty="0">
                <a:solidFill>
                  <a:srgbClr val="101214"/>
                </a:solidFill>
                <a:effectLst/>
                <a:latin typeface="+mn-ea"/>
                <a:cs typeface="宋体" panose="02010600030101010101" pitchFamily="2" charset="-122"/>
              </a:rPr>
              <a:t>2</a:t>
            </a:r>
            <a:r>
              <a:rPr lang="zh-CN" altLang="zh-CN" sz="1800" dirty="0">
                <a:solidFill>
                  <a:srgbClr val="101214"/>
                </a:solidFill>
                <a:effectLst/>
                <a:latin typeface="+mn-ea"/>
                <a:cs typeface="宋体" panose="02010600030101010101" pitchFamily="2" charset="-122"/>
              </a:rPr>
              <a:t>种特殊情况，</a:t>
            </a:r>
            <a:r>
              <a:rPr lang="zh-CN" altLang="zh-CN" sz="1800" dirty="0">
                <a:solidFill>
                  <a:srgbClr val="FF0000"/>
                </a:solidFill>
                <a:effectLst/>
                <a:latin typeface="+mn-ea"/>
                <a:cs typeface="宋体" panose="02010600030101010101" pitchFamily="2" charset="-122"/>
              </a:rPr>
              <a:t>路由表查找失败、</a:t>
            </a:r>
            <a:r>
              <a:rPr lang="en-US" altLang="zh-CN" sz="1800" dirty="0">
                <a:solidFill>
                  <a:srgbClr val="FF0000"/>
                </a:solidFill>
                <a:effectLst/>
                <a:latin typeface="+mn-ea"/>
                <a:cs typeface="宋体" panose="02010600030101010101" pitchFamily="2" charset="-122"/>
              </a:rPr>
              <a:t>TTL</a:t>
            </a:r>
            <a:r>
              <a:rPr lang="zh-CN" altLang="zh-CN" sz="1800" dirty="0">
                <a:solidFill>
                  <a:srgbClr val="FF0000"/>
                </a:solidFill>
                <a:effectLst/>
                <a:latin typeface="+mn-ea"/>
                <a:cs typeface="宋体" panose="02010600030101010101" pitchFamily="2" charset="-122"/>
              </a:rPr>
              <a:t>为</a:t>
            </a:r>
            <a:r>
              <a:rPr lang="en-US" altLang="zh-CN" sz="1800" dirty="0">
                <a:solidFill>
                  <a:srgbClr val="FF0000"/>
                </a:solidFill>
                <a:effectLst/>
                <a:latin typeface="+mn-ea"/>
                <a:cs typeface="宋体" panose="02010600030101010101" pitchFamily="2" charset="-122"/>
              </a:rPr>
              <a:t>0</a:t>
            </a:r>
            <a:r>
              <a:rPr lang="zh-CN" altLang="zh-CN" sz="1800" dirty="0">
                <a:solidFill>
                  <a:srgbClr val="101214"/>
                </a:solidFill>
                <a:effectLst/>
                <a:latin typeface="+mn-ea"/>
                <a:cs typeface="宋体" panose="02010600030101010101" pitchFamily="2" charset="-122"/>
              </a:rPr>
              <a:t>，此时无法转发，向源发送相应</a:t>
            </a:r>
            <a:r>
              <a:rPr lang="en-US" altLang="zh-CN" sz="1800" dirty="0">
                <a:solidFill>
                  <a:srgbClr val="101214"/>
                </a:solidFill>
                <a:effectLst/>
                <a:latin typeface="+mn-ea"/>
                <a:cs typeface="宋体" panose="02010600030101010101" pitchFamily="2" charset="-122"/>
              </a:rPr>
              <a:t>ICMP</a:t>
            </a:r>
            <a:r>
              <a:rPr lang="zh-CN" altLang="zh-CN" sz="1800" dirty="0">
                <a:solidFill>
                  <a:srgbClr val="101214"/>
                </a:solidFill>
                <a:effectLst/>
                <a:latin typeface="+mn-ea"/>
                <a:cs typeface="宋体" panose="02010600030101010101" pitchFamily="2" charset="-122"/>
              </a:rPr>
              <a:t>的报错报文，回复</a:t>
            </a:r>
            <a:r>
              <a:rPr lang="en-US" altLang="zh-CN" sz="1800" dirty="0">
                <a:solidFill>
                  <a:srgbClr val="101214"/>
                </a:solidFill>
                <a:effectLst/>
                <a:latin typeface="+mn-ea"/>
                <a:cs typeface="宋体" panose="02010600030101010101" pitchFamily="2" charset="-122"/>
              </a:rPr>
              <a:t>ICMP</a:t>
            </a:r>
            <a:r>
              <a:rPr lang="zh-CN" altLang="zh-CN" sz="1800" dirty="0">
                <a:solidFill>
                  <a:srgbClr val="101214"/>
                </a:solidFill>
                <a:effectLst/>
                <a:latin typeface="+mn-ea"/>
                <a:cs typeface="宋体" panose="02010600030101010101" pitchFamily="2" charset="-122"/>
              </a:rPr>
              <a:t>的</a:t>
            </a:r>
            <a:r>
              <a:rPr lang="en-US" altLang="zh-CN" sz="1800" dirty="0">
                <a:solidFill>
                  <a:srgbClr val="101214"/>
                </a:solidFill>
                <a:effectLst/>
                <a:latin typeface="+mn-ea"/>
                <a:cs typeface="宋体" panose="02010600030101010101" pitchFamily="2" charset="-122"/>
              </a:rPr>
              <a:t>NET_UNREACH</a:t>
            </a:r>
            <a:r>
              <a:rPr lang="zh-CN" altLang="zh-CN" sz="1800" dirty="0">
                <a:solidFill>
                  <a:srgbClr val="101214"/>
                </a:solidFill>
                <a:effectLst/>
                <a:latin typeface="+mn-ea"/>
                <a:cs typeface="宋体" panose="02010600030101010101" pitchFamily="2" charset="-122"/>
              </a:rPr>
              <a:t>或</a:t>
            </a:r>
            <a:r>
              <a:rPr lang="en-US" altLang="zh-CN" sz="1800" dirty="0">
                <a:solidFill>
                  <a:srgbClr val="101214"/>
                </a:solidFill>
                <a:effectLst/>
                <a:latin typeface="+mn-ea"/>
                <a:cs typeface="宋体" panose="02010600030101010101" pitchFamily="2" charset="-122"/>
              </a:rPr>
              <a:t>EXC_TTL</a:t>
            </a:r>
            <a:r>
              <a:rPr lang="zh-CN" altLang="zh-CN" sz="1800" dirty="0">
                <a:solidFill>
                  <a:srgbClr val="101214"/>
                </a:solidFill>
                <a:effectLst/>
                <a:latin typeface="+mn-ea"/>
                <a:cs typeface="宋体" panose="02010600030101010101" pitchFamily="2" charset="-122"/>
              </a:rPr>
              <a:t>信息，并结束处理。</a:t>
            </a:r>
            <a:endParaRPr lang="zh-CN" altLang="zh-CN" sz="18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2865779"/>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IP</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包的分析</a:t>
            </a:r>
          </a:p>
        </p:txBody>
      </p:sp>
    </p:spTree>
    <p:extLst>
      <p:ext uri="{BB962C8B-B14F-4D97-AF65-F5344CB8AC3E}">
        <p14:creationId xmlns:p14="http://schemas.microsoft.com/office/powerpoint/2010/main" val="265665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——ARP</a:t>
            </a:r>
            <a:r>
              <a:rPr lang="zh-CN" altLang="en-US" dirty="0"/>
              <a:t>数据包的处理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872820"/>
            <a:ext cx="9899650" cy="1477328"/>
          </a:xfrm>
          <a:prstGeom prst="rect">
            <a:avLst/>
          </a:prstGeom>
          <a:noFill/>
        </p:spPr>
        <p:txBody>
          <a:bodyPr wrap="square" rtlCol="0">
            <a:spAutoFit/>
          </a:bodyPr>
          <a:lstStyle/>
          <a:p>
            <a:pPr>
              <a:defRPr/>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zh-CN" altLang="zh-CN" sz="1800" dirty="0">
                <a:solidFill>
                  <a:srgbClr val="101214"/>
                </a:solidFill>
                <a:effectLst/>
                <a:latin typeface="+mn-ea"/>
                <a:cs typeface="宋体" panose="02010600030101010101" pitchFamily="2" charset="-122"/>
              </a:rPr>
              <a:t>接收到的</a:t>
            </a:r>
            <a:r>
              <a:rPr lang="en-US" altLang="zh-CN" sz="1800" dirty="0">
                <a:solidFill>
                  <a:srgbClr val="FF0000"/>
                </a:solidFill>
                <a:effectLst/>
                <a:latin typeface="+mn-ea"/>
                <a:cs typeface="宋体" panose="02010600030101010101" pitchFamily="2" charset="-122"/>
              </a:rPr>
              <a:t>ARP</a:t>
            </a:r>
            <a:r>
              <a:rPr lang="zh-CN" altLang="zh-CN" sz="1800" dirty="0">
                <a:solidFill>
                  <a:srgbClr val="FF0000"/>
                </a:solidFill>
                <a:effectLst/>
                <a:latin typeface="+mn-ea"/>
                <a:cs typeface="宋体" panose="02010600030101010101" pitchFamily="2" charset="-122"/>
              </a:rPr>
              <a:t>报文分为</a:t>
            </a:r>
            <a:r>
              <a:rPr lang="en-US" altLang="zh-CN" sz="1800" dirty="0">
                <a:solidFill>
                  <a:srgbClr val="FF0000"/>
                </a:solidFill>
                <a:effectLst/>
                <a:latin typeface="+mn-ea"/>
                <a:cs typeface="宋体" panose="02010600030101010101" pitchFamily="2" charset="-122"/>
              </a:rPr>
              <a:t>2</a:t>
            </a:r>
            <a:r>
              <a:rPr lang="zh-CN" altLang="zh-CN" sz="1800" dirty="0">
                <a:solidFill>
                  <a:srgbClr val="FF0000"/>
                </a:solidFill>
                <a:effectLst/>
                <a:latin typeface="+mn-ea"/>
                <a:cs typeface="宋体" panose="02010600030101010101" pitchFamily="2" charset="-122"/>
              </a:rPr>
              <a:t>种，请求和回复</a:t>
            </a:r>
            <a:r>
              <a:rPr lang="zh-CN" altLang="zh-CN" sz="1800" dirty="0">
                <a:solidFill>
                  <a:srgbClr val="101214"/>
                </a:solidFill>
                <a:effectLst/>
                <a:latin typeface="+mn-ea"/>
                <a:cs typeface="宋体" panose="02010600030101010101" pitchFamily="2" charset="-122"/>
              </a:rPr>
              <a:t>。对于请求报文，当其请求的目的</a:t>
            </a:r>
            <a:r>
              <a:rPr lang="en-US" altLang="zh-CN" sz="1800" dirty="0">
                <a:solidFill>
                  <a:srgbClr val="101214"/>
                </a:solidFill>
                <a:effectLst/>
                <a:latin typeface="+mn-ea"/>
                <a:cs typeface="宋体" panose="02010600030101010101" pitchFamily="2" charset="-122"/>
              </a:rPr>
              <a:t>IP</a:t>
            </a:r>
            <a:r>
              <a:rPr lang="zh-CN" altLang="zh-CN" sz="1800" dirty="0">
                <a:solidFill>
                  <a:srgbClr val="101214"/>
                </a:solidFill>
                <a:effectLst/>
                <a:latin typeface="+mn-ea"/>
                <a:cs typeface="宋体" panose="02010600030101010101" pitchFamily="2" charset="-122"/>
              </a:rPr>
              <a:t>为该端口地址时，回复一个</a:t>
            </a:r>
            <a:r>
              <a:rPr lang="en-US" altLang="zh-CN" sz="1800" dirty="0">
                <a:solidFill>
                  <a:srgbClr val="101214"/>
                </a:solidFill>
                <a:effectLst/>
                <a:latin typeface="+mn-ea"/>
                <a:cs typeface="宋体" panose="02010600030101010101" pitchFamily="2" charset="-122"/>
              </a:rPr>
              <a:t>ARP</a:t>
            </a:r>
            <a:r>
              <a:rPr lang="zh-CN" altLang="zh-CN" sz="1800" dirty="0">
                <a:solidFill>
                  <a:srgbClr val="101214"/>
                </a:solidFill>
                <a:effectLst/>
                <a:latin typeface="+mn-ea"/>
                <a:cs typeface="宋体" panose="02010600030101010101" pitchFamily="2" charset="-122"/>
              </a:rPr>
              <a:t>回应报文，并且</a:t>
            </a:r>
            <a:r>
              <a:rPr lang="zh-CN" altLang="zh-CN" sz="1800" dirty="0">
                <a:solidFill>
                  <a:srgbClr val="FF0000"/>
                </a:solidFill>
                <a:effectLst/>
                <a:latin typeface="+mn-ea"/>
                <a:cs typeface="宋体" panose="02010600030101010101" pitchFamily="2" charset="-122"/>
              </a:rPr>
              <a:t>把源的</a:t>
            </a:r>
            <a:r>
              <a:rPr lang="en-US" altLang="zh-CN" sz="1800" dirty="0">
                <a:solidFill>
                  <a:srgbClr val="FF0000"/>
                </a:solidFill>
                <a:effectLst/>
                <a:latin typeface="+mn-ea"/>
                <a:cs typeface="宋体" panose="02010600030101010101" pitchFamily="2" charset="-122"/>
              </a:rPr>
              <a:t>IP</a:t>
            </a:r>
            <a:r>
              <a:rPr lang="zh-CN" altLang="zh-CN" sz="1800" dirty="0">
                <a:solidFill>
                  <a:srgbClr val="FF0000"/>
                </a:solidFill>
                <a:effectLst/>
                <a:latin typeface="+mn-ea"/>
                <a:cs typeface="宋体" panose="02010600030101010101" pitchFamily="2" charset="-122"/>
              </a:rPr>
              <a:t>和</a:t>
            </a:r>
            <a:r>
              <a:rPr lang="en-US" altLang="zh-CN" sz="1800" dirty="0">
                <a:solidFill>
                  <a:srgbClr val="FF0000"/>
                </a:solidFill>
                <a:effectLst/>
                <a:latin typeface="+mn-ea"/>
                <a:cs typeface="宋体" panose="02010600030101010101" pitchFamily="2" charset="-122"/>
              </a:rPr>
              <a:t>MAC</a:t>
            </a:r>
            <a:r>
              <a:rPr lang="zh-CN" altLang="zh-CN" sz="1800" dirty="0">
                <a:solidFill>
                  <a:srgbClr val="FF0000"/>
                </a:solidFill>
                <a:effectLst/>
                <a:latin typeface="+mn-ea"/>
                <a:cs typeface="宋体" panose="02010600030101010101" pitchFamily="2" charset="-122"/>
              </a:rPr>
              <a:t>映射关系加入</a:t>
            </a:r>
            <a:r>
              <a:rPr lang="en-US" altLang="zh-CN" sz="1800" dirty="0">
                <a:solidFill>
                  <a:srgbClr val="FF0000"/>
                </a:solidFill>
                <a:effectLst/>
                <a:latin typeface="+mn-ea"/>
                <a:cs typeface="宋体" panose="02010600030101010101" pitchFamily="2" charset="-122"/>
              </a:rPr>
              <a:t>ARP</a:t>
            </a:r>
            <a:r>
              <a:rPr lang="zh-CN" altLang="zh-CN" sz="1800" dirty="0">
                <a:solidFill>
                  <a:srgbClr val="FF0000"/>
                </a:solidFill>
                <a:effectLst/>
                <a:latin typeface="+mn-ea"/>
                <a:cs typeface="宋体" panose="02010600030101010101" pitchFamily="2" charset="-122"/>
              </a:rPr>
              <a:t>缓存</a:t>
            </a:r>
            <a:r>
              <a:rPr lang="zh-CN" altLang="zh-CN" sz="1800" dirty="0">
                <a:solidFill>
                  <a:srgbClr val="101214"/>
                </a:solidFill>
                <a:effectLst/>
                <a:latin typeface="+mn-ea"/>
                <a:cs typeface="宋体" panose="02010600030101010101" pitchFamily="2" charset="-122"/>
              </a:rPr>
              <a:t>。对于回应报文，当其回复的目的</a:t>
            </a:r>
            <a:r>
              <a:rPr lang="en-US" altLang="zh-CN" sz="1800" dirty="0">
                <a:solidFill>
                  <a:srgbClr val="101214"/>
                </a:solidFill>
                <a:effectLst/>
                <a:latin typeface="+mn-ea"/>
                <a:cs typeface="宋体" panose="02010600030101010101" pitchFamily="2" charset="-122"/>
              </a:rPr>
              <a:t>IP</a:t>
            </a:r>
            <a:r>
              <a:rPr lang="zh-CN" altLang="zh-CN" sz="1800" dirty="0">
                <a:solidFill>
                  <a:srgbClr val="101214"/>
                </a:solidFill>
                <a:effectLst/>
                <a:latin typeface="+mn-ea"/>
                <a:cs typeface="宋体" panose="02010600030101010101" pitchFamily="2" charset="-122"/>
              </a:rPr>
              <a:t>为该端口地址时，说明我们前面发出的一个</a:t>
            </a:r>
            <a:r>
              <a:rPr lang="en-US" altLang="zh-CN" sz="1800" dirty="0">
                <a:solidFill>
                  <a:srgbClr val="101214"/>
                </a:solidFill>
                <a:effectLst/>
                <a:latin typeface="+mn-ea"/>
                <a:cs typeface="宋体" panose="02010600030101010101" pitchFamily="2" charset="-122"/>
              </a:rPr>
              <a:t>ARP</a:t>
            </a:r>
            <a:r>
              <a:rPr lang="zh-CN" altLang="zh-CN" sz="1800" dirty="0">
                <a:solidFill>
                  <a:srgbClr val="101214"/>
                </a:solidFill>
                <a:effectLst/>
                <a:latin typeface="+mn-ea"/>
                <a:cs typeface="宋体" panose="02010600030101010101" pitchFamily="2" charset="-122"/>
              </a:rPr>
              <a:t>请求得到了回复，此时</a:t>
            </a:r>
            <a:r>
              <a:rPr lang="zh-CN" altLang="zh-CN" sz="1800" dirty="0">
                <a:solidFill>
                  <a:srgbClr val="FF0000"/>
                </a:solidFill>
                <a:effectLst/>
                <a:latin typeface="+mn-ea"/>
                <a:cs typeface="宋体" panose="02010600030101010101" pitchFamily="2" charset="-122"/>
              </a:rPr>
              <a:t>把源的</a:t>
            </a:r>
            <a:r>
              <a:rPr lang="en-US" altLang="zh-CN" sz="1800" dirty="0">
                <a:solidFill>
                  <a:srgbClr val="FF0000"/>
                </a:solidFill>
                <a:effectLst/>
                <a:latin typeface="+mn-ea"/>
                <a:cs typeface="宋体" panose="02010600030101010101" pitchFamily="2" charset="-122"/>
              </a:rPr>
              <a:t>IP</a:t>
            </a:r>
            <a:r>
              <a:rPr lang="zh-CN" altLang="zh-CN" sz="1800" dirty="0">
                <a:solidFill>
                  <a:srgbClr val="FF0000"/>
                </a:solidFill>
                <a:effectLst/>
                <a:latin typeface="+mn-ea"/>
                <a:cs typeface="宋体" panose="02010600030101010101" pitchFamily="2" charset="-122"/>
              </a:rPr>
              <a:t>和</a:t>
            </a:r>
            <a:r>
              <a:rPr lang="en-US" altLang="zh-CN" sz="1800" dirty="0">
                <a:solidFill>
                  <a:srgbClr val="FF0000"/>
                </a:solidFill>
                <a:effectLst/>
                <a:latin typeface="+mn-ea"/>
                <a:cs typeface="宋体" panose="02010600030101010101" pitchFamily="2" charset="-122"/>
              </a:rPr>
              <a:t>MAC</a:t>
            </a:r>
            <a:r>
              <a:rPr lang="zh-CN" altLang="zh-CN" sz="1800" dirty="0">
                <a:solidFill>
                  <a:srgbClr val="FF0000"/>
                </a:solidFill>
                <a:effectLst/>
                <a:latin typeface="+mn-ea"/>
                <a:cs typeface="宋体" panose="02010600030101010101" pitchFamily="2" charset="-122"/>
              </a:rPr>
              <a:t>映射关系加入</a:t>
            </a:r>
            <a:r>
              <a:rPr lang="en-US" altLang="zh-CN" sz="1800" dirty="0">
                <a:solidFill>
                  <a:srgbClr val="FF0000"/>
                </a:solidFill>
                <a:effectLst/>
                <a:latin typeface="+mn-ea"/>
                <a:cs typeface="宋体" panose="02010600030101010101" pitchFamily="2" charset="-122"/>
              </a:rPr>
              <a:t>ARP</a:t>
            </a:r>
            <a:r>
              <a:rPr lang="zh-CN" altLang="zh-CN" sz="1800" dirty="0">
                <a:solidFill>
                  <a:srgbClr val="FF0000"/>
                </a:solidFill>
                <a:effectLst/>
                <a:latin typeface="+mn-ea"/>
                <a:cs typeface="宋体" panose="02010600030101010101" pitchFamily="2" charset="-122"/>
              </a:rPr>
              <a:t>缓存</a:t>
            </a:r>
            <a:r>
              <a:rPr lang="zh-CN" altLang="zh-CN"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72710"/>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000" b="1" dirty="0">
                <a:solidFill>
                  <a:srgbClr val="000000"/>
                </a:solidFill>
                <a:latin typeface="Arial"/>
                <a:ea typeface="微软雅黑"/>
              </a:rPr>
              <a:t>ARP</a:t>
            </a:r>
            <a:r>
              <a:rPr lang="zh-CN" altLang="en-US" sz="2000" b="1" dirty="0">
                <a:solidFill>
                  <a:srgbClr val="000000"/>
                </a:solidFill>
                <a:latin typeface="Arial"/>
                <a:ea typeface="微软雅黑"/>
              </a:rPr>
              <a:t>包的分析</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578524" y="3867666"/>
            <a:ext cx="10864970" cy="2120452"/>
          </a:xfrm>
          <a:prstGeom prst="rect">
            <a:avLst/>
          </a:prstGeom>
          <a:noFill/>
        </p:spPr>
        <p:txBody>
          <a:bodyPr wrap="square" rtlCol="0">
            <a:spAutoFit/>
          </a:bodyPr>
          <a:lstStyle/>
          <a:p>
            <a:pPr marL="685800" indent="304800" algn="just">
              <a:lnSpc>
                <a:spcPct val="150000"/>
              </a:lnSpc>
              <a:spcBef>
                <a:spcPts val="600"/>
              </a:spcBef>
              <a:spcAft>
                <a:spcPts val="600"/>
              </a:spcAft>
            </a:pPr>
            <a:r>
              <a:rPr lang="en-US" altLang="zh-CN" sz="1800" kern="0" dirty="0">
                <a:solidFill>
                  <a:srgbClr val="101214"/>
                </a:solidFill>
                <a:effectLst/>
                <a:latin typeface="+mn-ea"/>
                <a:cs typeface="宋体" panose="02010600030101010101" pitchFamily="2" charset="-122"/>
              </a:rPr>
              <a:t>ARP</a:t>
            </a:r>
            <a:r>
              <a:rPr lang="zh-CN" altLang="zh-CN" sz="1800" kern="0" dirty="0">
                <a:solidFill>
                  <a:srgbClr val="101214"/>
                </a:solidFill>
                <a:effectLst/>
                <a:latin typeface="+mn-ea"/>
                <a:cs typeface="宋体" panose="02010600030101010101" pitchFamily="2" charset="-122"/>
              </a:rPr>
              <a:t>包分为请求包和应答包，其直接通过端口发送，不涉及</a:t>
            </a:r>
            <a:r>
              <a:rPr lang="en-US" altLang="zh-CN" sz="1800" kern="0" dirty="0">
                <a:solidFill>
                  <a:srgbClr val="101214"/>
                </a:solidFill>
                <a:effectLst/>
                <a:latin typeface="+mn-ea"/>
                <a:cs typeface="宋体" panose="02010600030101010101" pitchFamily="2" charset="-122"/>
              </a:rPr>
              <a:t>ARP</a:t>
            </a:r>
            <a:r>
              <a:rPr lang="zh-CN" altLang="zh-CN" sz="1800" kern="0" dirty="0">
                <a:solidFill>
                  <a:srgbClr val="101214"/>
                </a:solidFill>
                <a:effectLst/>
                <a:latin typeface="+mn-ea"/>
                <a:cs typeface="宋体" panose="02010600030101010101" pitchFamily="2" charset="-122"/>
              </a:rPr>
              <a:t>查询等缓存相关操作。应答包和请求包的构造过程相似。由于</a:t>
            </a:r>
            <a:r>
              <a:rPr lang="en-US" altLang="zh-CN" sz="1800" kern="0" dirty="0">
                <a:solidFill>
                  <a:srgbClr val="101214"/>
                </a:solidFill>
                <a:effectLst/>
                <a:latin typeface="+mn-ea"/>
                <a:cs typeface="宋体" panose="02010600030101010101" pitchFamily="2" charset="-122"/>
              </a:rPr>
              <a:t>ARP</a:t>
            </a:r>
            <a:r>
              <a:rPr lang="zh-CN" altLang="zh-CN" sz="1800" kern="0" dirty="0">
                <a:solidFill>
                  <a:srgbClr val="101214"/>
                </a:solidFill>
                <a:effectLst/>
                <a:latin typeface="+mn-ea"/>
                <a:cs typeface="宋体" panose="02010600030101010101" pitchFamily="2" charset="-122"/>
              </a:rPr>
              <a:t>包的规格固定，首先可以申请固定长度的空间，填写以太网头部和</a:t>
            </a:r>
            <a:r>
              <a:rPr lang="en-US" altLang="zh-CN" sz="1800" kern="0" dirty="0">
                <a:solidFill>
                  <a:srgbClr val="101214"/>
                </a:solidFill>
                <a:effectLst/>
                <a:latin typeface="+mn-ea"/>
                <a:cs typeface="宋体" panose="02010600030101010101" pitchFamily="2" charset="-122"/>
              </a:rPr>
              <a:t>ARP</a:t>
            </a:r>
            <a:r>
              <a:rPr lang="zh-CN" altLang="zh-CN" sz="1800" kern="0" dirty="0">
                <a:solidFill>
                  <a:srgbClr val="101214"/>
                </a:solidFill>
                <a:effectLst/>
                <a:latin typeface="+mn-ea"/>
                <a:cs typeface="宋体" panose="02010600030101010101" pitchFamily="2" charset="-122"/>
              </a:rPr>
              <a:t>包的部分共通信息。由于</a:t>
            </a:r>
            <a:r>
              <a:rPr lang="zh-CN" altLang="zh-CN" sz="1800" kern="0" dirty="0">
                <a:solidFill>
                  <a:srgbClr val="FF0000"/>
                </a:solidFill>
                <a:effectLst/>
                <a:latin typeface="+mn-ea"/>
                <a:cs typeface="宋体" panose="02010600030101010101" pitchFamily="2" charset="-122"/>
              </a:rPr>
              <a:t>请求包是广播，应答包是单播</a:t>
            </a:r>
            <a:r>
              <a:rPr lang="zh-CN" altLang="zh-CN" sz="1800" kern="0" dirty="0">
                <a:solidFill>
                  <a:srgbClr val="101214"/>
                </a:solidFill>
                <a:effectLst/>
                <a:latin typeface="+mn-ea"/>
                <a:cs typeface="宋体" panose="02010600030101010101" pitchFamily="2" charset="-122"/>
              </a:rPr>
              <a:t>，所以二者的目的</a:t>
            </a:r>
            <a:r>
              <a:rPr lang="en-US" altLang="zh-CN" sz="1800" kern="0" dirty="0">
                <a:solidFill>
                  <a:srgbClr val="101214"/>
                </a:solidFill>
                <a:effectLst/>
                <a:latin typeface="+mn-ea"/>
                <a:cs typeface="宋体" panose="02010600030101010101" pitchFamily="2" charset="-122"/>
              </a:rPr>
              <a:t>mac</a:t>
            </a:r>
            <a:r>
              <a:rPr lang="zh-CN" altLang="zh-CN" sz="1800" kern="0" dirty="0">
                <a:solidFill>
                  <a:srgbClr val="101214"/>
                </a:solidFill>
                <a:effectLst/>
                <a:latin typeface="+mn-ea"/>
                <a:cs typeface="宋体" panose="02010600030101010101" pitchFamily="2" charset="-122"/>
              </a:rPr>
              <a:t>地址填写不同</a:t>
            </a:r>
            <a:r>
              <a:rPr lang="en-US" altLang="zh-CN" sz="1800" kern="0" dirty="0">
                <a:solidFill>
                  <a:srgbClr val="101214"/>
                </a:solidFill>
                <a:effectLst/>
                <a:latin typeface="+mn-ea"/>
                <a:cs typeface="宋体" panose="02010600030101010101" pitchFamily="2" charset="-122"/>
              </a:rPr>
              <a:t>:</a:t>
            </a:r>
            <a:r>
              <a:rPr lang="zh-CN" altLang="zh-CN" sz="1800" kern="0" dirty="0">
                <a:solidFill>
                  <a:srgbClr val="FF0000"/>
                </a:solidFill>
                <a:effectLst/>
                <a:latin typeface="+mn-ea"/>
                <a:cs typeface="宋体" panose="02010600030101010101" pitchFamily="2" charset="-122"/>
              </a:rPr>
              <a:t>在以太网头部中，前者为各位全</a:t>
            </a:r>
            <a:r>
              <a:rPr lang="en-US" altLang="zh-CN" sz="1800" kern="0" dirty="0">
                <a:solidFill>
                  <a:srgbClr val="FF0000"/>
                </a:solidFill>
                <a:effectLst/>
                <a:latin typeface="+mn-ea"/>
                <a:cs typeface="宋体" panose="02010600030101010101" pitchFamily="2" charset="-122"/>
              </a:rPr>
              <a:t>1</a:t>
            </a:r>
            <a:r>
              <a:rPr lang="zh-CN" altLang="zh-CN" sz="1800" kern="0" dirty="0">
                <a:solidFill>
                  <a:srgbClr val="FF0000"/>
                </a:solidFill>
                <a:effectLst/>
                <a:latin typeface="+mn-ea"/>
                <a:cs typeface="宋体" panose="02010600030101010101" pitchFamily="2" charset="-122"/>
              </a:rPr>
              <a:t>，后者则是特定的目的</a:t>
            </a:r>
            <a:r>
              <a:rPr lang="en-US" altLang="zh-CN" sz="1800" kern="0" dirty="0">
                <a:solidFill>
                  <a:srgbClr val="FF0000"/>
                </a:solidFill>
                <a:effectLst/>
                <a:latin typeface="+mn-ea"/>
                <a:cs typeface="宋体" panose="02010600030101010101" pitchFamily="2" charset="-122"/>
              </a:rPr>
              <a:t>mac</a:t>
            </a:r>
            <a:r>
              <a:rPr lang="zh-CN" altLang="zh-CN" sz="1800" kern="0" dirty="0">
                <a:solidFill>
                  <a:srgbClr val="FF0000"/>
                </a:solidFill>
                <a:effectLst/>
                <a:latin typeface="+mn-ea"/>
                <a:cs typeface="宋体" panose="02010600030101010101" pitchFamily="2" charset="-122"/>
              </a:rPr>
              <a:t>地址</a:t>
            </a:r>
            <a:r>
              <a:rPr lang="en-US" altLang="zh-CN" sz="1800" kern="0" dirty="0">
                <a:solidFill>
                  <a:srgbClr val="FF0000"/>
                </a:solidFill>
                <a:effectLst/>
                <a:latin typeface="+mn-ea"/>
                <a:cs typeface="宋体" panose="02010600030101010101" pitchFamily="2" charset="-122"/>
              </a:rPr>
              <a:t>;</a:t>
            </a:r>
            <a:r>
              <a:rPr lang="zh-CN" altLang="zh-CN" sz="1800" kern="0" dirty="0">
                <a:solidFill>
                  <a:srgbClr val="FF0000"/>
                </a:solidFill>
                <a:effectLst/>
                <a:latin typeface="+mn-ea"/>
                <a:cs typeface="宋体" panose="02010600030101010101" pitchFamily="2" charset="-122"/>
              </a:rPr>
              <a:t>在</a:t>
            </a:r>
            <a:r>
              <a:rPr lang="en-US" altLang="zh-CN" sz="1800" kern="0" dirty="0">
                <a:solidFill>
                  <a:srgbClr val="FF0000"/>
                </a:solidFill>
                <a:effectLst/>
                <a:latin typeface="+mn-ea"/>
                <a:cs typeface="宋体" panose="02010600030101010101" pitchFamily="2" charset="-122"/>
              </a:rPr>
              <a:t>ARP</a:t>
            </a:r>
            <a:r>
              <a:rPr lang="zh-CN" altLang="zh-CN" sz="1800" kern="0" dirty="0">
                <a:solidFill>
                  <a:srgbClr val="FF0000"/>
                </a:solidFill>
                <a:effectLst/>
                <a:latin typeface="+mn-ea"/>
                <a:cs typeface="宋体" panose="02010600030101010101" pitchFamily="2" charset="-122"/>
              </a:rPr>
              <a:t>信息中，前者改为各位全</a:t>
            </a:r>
            <a:r>
              <a:rPr lang="en-US" altLang="zh-CN" sz="1800" kern="0" dirty="0">
                <a:solidFill>
                  <a:srgbClr val="FF0000"/>
                </a:solidFill>
                <a:effectLst/>
                <a:latin typeface="+mn-ea"/>
                <a:cs typeface="宋体" panose="02010600030101010101" pitchFamily="2" charset="-122"/>
              </a:rPr>
              <a:t>0</a:t>
            </a:r>
            <a:r>
              <a:rPr lang="zh-CN" altLang="zh-CN" sz="1800" kern="0" dirty="0">
                <a:solidFill>
                  <a:srgbClr val="FF0000"/>
                </a:solidFill>
                <a:effectLst/>
                <a:latin typeface="+mn-ea"/>
                <a:cs typeface="宋体" panose="02010600030101010101" pitchFamily="2" charset="-122"/>
              </a:rPr>
              <a:t>，后者则为来源的</a:t>
            </a:r>
            <a:r>
              <a:rPr lang="en-US" altLang="zh-CN" sz="1800" kern="0" dirty="0">
                <a:solidFill>
                  <a:srgbClr val="FF0000"/>
                </a:solidFill>
                <a:effectLst/>
                <a:latin typeface="+mn-ea"/>
                <a:cs typeface="宋体" panose="02010600030101010101" pitchFamily="2" charset="-122"/>
              </a:rPr>
              <a:t>mac</a:t>
            </a:r>
            <a:r>
              <a:rPr lang="zh-CN" altLang="zh-CN" sz="1800" kern="0" dirty="0">
                <a:solidFill>
                  <a:srgbClr val="FF0000"/>
                </a:solidFill>
                <a:effectLst/>
                <a:latin typeface="+mn-ea"/>
                <a:cs typeface="宋体" panose="02010600030101010101" pitchFamily="2" charset="-122"/>
              </a:rPr>
              <a:t>地址</a:t>
            </a:r>
            <a:r>
              <a:rPr lang="zh-CN" altLang="zh-CN" sz="1800" dirty="0">
                <a:solidFill>
                  <a:srgbClr val="FF0000"/>
                </a:solidFill>
                <a:effectLst/>
                <a:latin typeface="+mn-ea"/>
                <a:cs typeface="宋体" panose="02010600030101010101" pitchFamily="2" charset="-122"/>
              </a:rPr>
              <a:t>。</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3408852"/>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altLang="zh-CN" sz="2000" b="1" dirty="0">
                <a:solidFill>
                  <a:srgbClr val="000000"/>
                </a:solidFill>
                <a:latin typeface="Arial"/>
                <a:ea typeface="微软雅黑"/>
              </a:rPr>
              <a:t>ARP</a:t>
            </a:r>
            <a:r>
              <a:rPr lang="zh-CN" altLang="en-US" sz="2000" b="1" dirty="0">
                <a:solidFill>
                  <a:srgbClr val="000000"/>
                </a:solidFill>
                <a:latin typeface="Arial"/>
                <a:ea typeface="微软雅黑"/>
              </a:rPr>
              <a:t>包的生成</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61837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——ARP</a:t>
            </a:r>
            <a:r>
              <a:rPr lang="zh-CN" altLang="en-US" dirty="0"/>
              <a:t>缓存的维护</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02874" y="2157025"/>
            <a:ext cx="9899650" cy="923330"/>
          </a:xfrm>
          <a:prstGeom prst="rect">
            <a:avLst/>
          </a:prstGeom>
          <a:noFill/>
        </p:spPr>
        <p:txBody>
          <a:bodyPr wrap="square" rtlCol="0">
            <a:spAutoFit/>
          </a:bodyPr>
          <a:lstStyle/>
          <a:p>
            <a:pPr>
              <a:defRPr/>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en-US" altLang="zh-CN" sz="1800" dirty="0">
                <a:solidFill>
                  <a:srgbClr val="101214"/>
                </a:solidFill>
                <a:effectLst/>
                <a:latin typeface="+mn-ea"/>
                <a:cs typeface="宋体" panose="02010600030101010101" pitchFamily="2" charset="-122"/>
              </a:rPr>
              <a:t>ARP</a:t>
            </a:r>
            <a:r>
              <a:rPr lang="zh-CN" altLang="en-US" sz="1800" dirty="0">
                <a:solidFill>
                  <a:srgbClr val="101214"/>
                </a:solidFill>
                <a:effectLst/>
                <a:latin typeface="+mn-ea"/>
                <a:cs typeface="宋体" panose="02010600030101010101" pitchFamily="2" charset="-122"/>
              </a:rPr>
              <a:t>缓存查找在</a:t>
            </a:r>
            <a:r>
              <a:rPr lang="zh-CN" altLang="en-US" sz="1800" dirty="0">
                <a:solidFill>
                  <a:srgbClr val="FF0000"/>
                </a:solidFill>
                <a:effectLst/>
                <a:latin typeface="+mn-ea"/>
                <a:cs typeface="宋体" panose="02010600030101010101" pitchFamily="2" charset="-122"/>
              </a:rPr>
              <a:t>数据包组建完成后、准备发送前进行</a:t>
            </a:r>
            <a:r>
              <a:rPr lang="zh-CN" altLang="en-US" sz="1800" dirty="0">
                <a:solidFill>
                  <a:srgbClr val="101214"/>
                </a:solidFill>
                <a:effectLst/>
                <a:latin typeface="+mn-ea"/>
                <a:cs typeface="宋体" panose="02010600030101010101" pitchFamily="2" charset="-122"/>
              </a:rPr>
              <a:t>。遍历缓存表中的所有有效映射条目，检查其中存储的</a:t>
            </a:r>
            <a:r>
              <a:rPr lang="en-US" altLang="zh-CN" sz="1800" dirty="0">
                <a:solidFill>
                  <a:srgbClr val="101214"/>
                </a:solidFill>
                <a:effectLst/>
                <a:latin typeface="+mn-ea"/>
                <a:cs typeface="宋体" panose="02010600030101010101" pitchFamily="2" charset="-122"/>
              </a:rPr>
              <a:t>IP</a:t>
            </a:r>
            <a:r>
              <a:rPr lang="zh-CN" altLang="en-US" sz="1800" dirty="0">
                <a:solidFill>
                  <a:srgbClr val="101214"/>
                </a:solidFill>
                <a:effectLst/>
                <a:latin typeface="+mn-ea"/>
                <a:cs typeface="宋体" panose="02010600030101010101" pitchFamily="2" charset="-122"/>
              </a:rPr>
              <a:t>项是否为需要查找的</a:t>
            </a:r>
            <a:r>
              <a:rPr lang="en-US" altLang="zh-CN" sz="1800" dirty="0">
                <a:solidFill>
                  <a:srgbClr val="101214"/>
                </a:solidFill>
                <a:effectLst/>
                <a:latin typeface="+mn-ea"/>
                <a:cs typeface="宋体" panose="02010600030101010101" pitchFamily="2" charset="-122"/>
              </a:rPr>
              <a:t>IP</a:t>
            </a:r>
            <a:r>
              <a:rPr lang="zh-CN" altLang="en-US" sz="1800" dirty="0">
                <a:solidFill>
                  <a:srgbClr val="101214"/>
                </a:solidFill>
                <a:effectLst/>
                <a:latin typeface="+mn-ea"/>
                <a:cs typeface="宋体" panose="02010600030101010101" pitchFamily="2" charset="-122"/>
              </a:rPr>
              <a:t>，查找成功后填写其对应的下一跳</a:t>
            </a:r>
            <a:r>
              <a:rPr lang="en-US" altLang="zh-CN" sz="1800" dirty="0">
                <a:solidFill>
                  <a:srgbClr val="101214"/>
                </a:solidFill>
                <a:effectLst/>
                <a:latin typeface="+mn-ea"/>
                <a:cs typeface="宋体" panose="02010600030101010101" pitchFamily="2" charset="-122"/>
              </a:rPr>
              <a:t>mac</a:t>
            </a:r>
            <a:r>
              <a:rPr lang="zh-CN" altLang="en-US" sz="1800" dirty="0">
                <a:solidFill>
                  <a:srgbClr val="101214"/>
                </a:solidFill>
                <a:effectLst/>
                <a:latin typeface="+mn-ea"/>
                <a:cs typeface="宋体" panose="02010600030101010101" pitchFamily="2" charset="-122"/>
              </a:rPr>
              <a:t>地址。返回值表示查找情况，若查找到，返回</a:t>
            </a:r>
            <a:r>
              <a:rPr lang="en-US" altLang="zh-CN" sz="1800" dirty="0">
                <a:solidFill>
                  <a:srgbClr val="101214"/>
                </a:solidFill>
                <a:effectLst/>
                <a:latin typeface="+mn-ea"/>
                <a:cs typeface="宋体" panose="02010600030101010101" pitchFamily="2" charset="-122"/>
              </a:rPr>
              <a:t>1</a:t>
            </a:r>
            <a:r>
              <a:rPr lang="zh-CN" altLang="en-US" sz="1800" dirty="0">
                <a:solidFill>
                  <a:srgbClr val="101214"/>
                </a:solidFill>
                <a:effectLst/>
                <a:latin typeface="+mn-ea"/>
                <a:cs typeface="宋体" panose="02010600030101010101" pitchFamily="2" charset="-122"/>
              </a:rPr>
              <a:t>，否则返回</a:t>
            </a:r>
            <a:r>
              <a:rPr lang="en-US" altLang="zh-CN" sz="1800" dirty="0">
                <a:solidFill>
                  <a:srgbClr val="101214"/>
                </a:solidFill>
                <a:effectLst/>
                <a:latin typeface="+mn-ea"/>
                <a:cs typeface="宋体" panose="02010600030101010101" pitchFamily="2" charset="-122"/>
              </a:rPr>
              <a:t>0</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36149" y="1837511"/>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000" b="1" dirty="0">
                <a:solidFill>
                  <a:srgbClr val="000000"/>
                </a:solidFill>
                <a:latin typeface="Arial"/>
                <a:ea typeface="微软雅黑"/>
              </a:rPr>
              <a:t>ARP</a:t>
            </a:r>
            <a:r>
              <a:rPr lang="zh-CN" altLang="en-US" sz="2000" b="1" dirty="0">
                <a:solidFill>
                  <a:srgbClr val="000000"/>
                </a:solidFill>
                <a:latin typeface="Arial"/>
                <a:ea typeface="微软雅黑"/>
              </a:rPr>
              <a:t>缓存的查找</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79669" y="3768812"/>
            <a:ext cx="11055363" cy="1289905"/>
          </a:xfrm>
          <a:prstGeom prst="rect">
            <a:avLst/>
          </a:prstGeom>
          <a:noFill/>
        </p:spPr>
        <p:txBody>
          <a:bodyPr wrap="square" rtlCol="0">
            <a:spAutoFit/>
          </a:bodyPr>
          <a:lstStyle/>
          <a:p>
            <a:pPr marL="768985" indent="304800" algn="just">
              <a:lnSpc>
                <a:spcPct val="150000"/>
              </a:lnSpc>
              <a:spcBef>
                <a:spcPts val="600"/>
              </a:spcBef>
              <a:spcAft>
                <a:spcPts val="600"/>
              </a:spcAft>
            </a:pPr>
            <a:r>
              <a:rPr lang="zh-CN" altLang="zh-CN" sz="1800" dirty="0">
                <a:solidFill>
                  <a:srgbClr val="101214"/>
                </a:solidFill>
                <a:effectLst/>
                <a:latin typeface="+mn-ea"/>
                <a:cs typeface="宋体" panose="02010600030101010101" pitchFamily="2" charset="-122"/>
              </a:rPr>
              <a:t>新增等待</a:t>
            </a:r>
            <a:r>
              <a:rPr lang="en-US" altLang="zh-CN" sz="1800" dirty="0">
                <a:solidFill>
                  <a:srgbClr val="101214"/>
                </a:solidFill>
                <a:effectLst/>
                <a:latin typeface="+mn-ea"/>
                <a:cs typeface="宋体" panose="02010600030101010101" pitchFamily="2" charset="-122"/>
              </a:rPr>
              <a:t>ARP</a:t>
            </a:r>
            <a:r>
              <a:rPr lang="zh-CN" altLang="zh-CN" sz="1800" dirty="0">
                <a:solidFill>
                  <a:srgbClr val="101214"/>
                </a:solidFill>
                <a:effectLst/>
                <a:latin typeface="+mn-ea"/>
                <a:cs typeface="宋体" panose="02010600030101010101" pitchFamily="2" charset="-122"/>
              </a:rPr>
              <a:t>应答的数据包时，应申请</a:t>
            </a:r>
            <a:r>
              <a:rPr lang="en-US" altLang="zh-CN" sz="1800" dirty="0">
                <a:solidFill>
                  <a:srgbClr val="101214"/>
                </a:solidFill>
                <a:effectLst/>
                <a:latin typeface="+mn-ea"/>
                <a:cs typeface="宋体" panose="02010600030101010101" pitchFamily="2" charset="-122"/>
              </a:rPr>
              <a:t>ARP</a:t>
            </a:r>
            <a:r>
              <a:rPr lang="zh-CN" altLang="zh-CN" sz="1800" dirty="0">
                <a:solidFill>
                  <a:srgbClr val="101214"/>
                </a:solidFill>
                <a:effectLst/>
                <a:latin typeface="+mn-ea"/>
                <a:cs typeface="宋体" panose="02010600030101010101" pitchFamily="2" charset="-122"/>
              </a:rPr>
              <a:t>缓存的数据包条目空间，并填入该数据包的指针和长度等信息。</a:t>
            </a:r>
            <a:r>
              <a:rPr lang="zh-CN" altLang="zh-CN" sz="1800" dirty="0">
                <a:solidFill>
                  <a:srgbClr val="FF0000"/>
                </a:solidFill>
                <a:effectLst/>
                <a:latin typeface="+mn-ea"/>
                <a:cs typeface="宋体" panose="02010600030101010101" pitchFamily="2" charset="-122"/>
              </a:rPr>
              <a:t>若已经向目的地址发出</a:t>
            </a:r>
            <a:r>
              <a:rPr lang="en-US" altLang="zh-CN" sz="1800" dirty="0">
                <a:solidFill>
                  <a:srgbClr val="FF0000"/>
                </a:solidFill>
                <a:effectLst/>
                <a:latin typeface="+mn-ea"/>
                <a:cs typeface="宋体" panose="02010600030101010101" pitchFamily="2" charset="-122"/>
              </a:rPr>
              <a:t>ARP</a:t>
            </a:r>
            <a:r>
              <a:rPr lang="zh-CN" altLang="zh-CN" sz="1800" dirty="0">
                <a:solidFill>
                  <a:srgbClr val="FF0000"/>
                </a:solidFill>
                <a:effectLst/>
                <a:latin typeface="+mn-ea"/>
                <a:cs typeface="宋体" panose="02010600030101010101" pitchFamily="2" charset="-122"/>
              </a:rPr>
              <a:t>请求</a:t>
            </a:r>
            <a:r>
              <a:rPr lang="zh-CN" altLang="zh-CN" sz="1800" dirty="0">
                <a:solidFill>
                  <a:srgbClr val="101214"/>
                </a:solidFill>
                <a:effectLst/>
                <a:latin typeface="+mn-ea"/>
                <a:cs typeface="宋体" panose="02010600030101010101" pitchFamily="2" charset="-122"/>
              </a:rPr>
              <a:t>，即存在该映射关系的等待队列，</a:t>
            </a:r>
            <a:r>
              <a:rPr lang="zh-CN" altLang="zh-CN" sz="1800" dirty="0">
                <a:solidFill>
                  <a:srgbClr val="FF0000"/>
                </a:solidFill>
                <a:effectLst/>
                <a:latin typeface="+mn-ea"/>
                <a:cs typeface="宋体" panose="02010600030101010101" pitchFamily="2" charset="-122"/>
              </a:rPr>
              <a:t>则直接将新条目加入队尾</a:t>
            </a:r>
            <a:r>
              <a:rPr lang="zh-CN" altLang="en-US" sz="1800" dirty="0">
                <a:solidFill>
                  <a:srgbClr val="FF0000"/>
                </a:solidFill>
                <a:effectLst/>
                <a:latin typeface="+mn-ea"/>
                <a:cs typeface="宋体" panose="02010600030101010101" pitchFamily="2" charset="-122"/>
              </a:rPr>
              <a:t>；如果没有还没有发过请求，新建一个该</a:t>
            </a:r>
            <a:r>
              <a:rPr lang="en-US" altLang="zh-CN" sz="1800" dirty="0">
                <a:solidFill>
                  <a:srgbClr val="FF0000"/>
                </a:solidFill>
                <a:effectLst/>
                <a:latin typeface="+mn-ea"/>
                <a:cs typeface="宋体" panose="02010600030101010101" pitchFamily="2" charset="-122"/>
              </a:rPr>
              <a:t>IP</a:t>
            </a:r>
            <a:r>
              <a:rPr lang="zh-CN" altLang="en-US" sz="1800" dirty="0">
                <a:solidFill>
                  <a:srgbClr val="FF0000"/>
                </a:solidFill>
                <a:effectLst/>
                <a:latin typeface="+mn-ea"/>
                <a:cs typeface="宋体" panose="02010600030101010101" pitchFamily="2" charset="-122"/>
              </a:rPr>
              <a:t>对应的等待队列，然后向目的</a:t>
            </a:r>
            <a:r>
              <a:rPr lang="en-US" altLang="zh-CN" sz="1800" dirty="0">
                <a:solidFill>
                  <a:srgbClr val="FF0000"/>
                </a:solidFill>
                <a:effectLst/>
                <a:latin typeface="+mn-ea"/>
                <a:cs typeface="宋体" panose="02010600030101010101" pitchFamily="2" charset="-122"/>
              </a:rPr>
              <a:t>IP</a:t>
            </a:r>
            <a:r>
              <a:rPr lang="zh-CN" altLang="en-US" sz="1800" dirty="0">
                <a:solidFill>
                  <a:srgbClr val="FF0000"/>
                </a:solidFill>
                <a:effectLst/>
                <a:latin typeface="+mn-ea"/>
                <a:cs typeface="宋体" panose="02010600030101010101" pitchFamily="2" charset="-122"/>
              </a:rPr>
              <a:t>发一个</a:t>
            </a:r>
            <a:r>
              <a:rPr lang="en-US" altLang="zh-CN" sz="1800" dirty="0">
                <a:solidFill>
                  <a:srgbClr val="FF0000"/>
                </a:solidFill>
                <a:effectLst/>
                <a:latin typeface="+mn-ea"/>
                <a:cs typeface="宋体" panose="02010600030101010101" pitchFamily="2" charset="-122"/>
              </a:rPr>
              <a:t>ARP</a:t>
            </a:r>
            <a:r>
              <a:rPr lang="zh-CN" altLang="en-US" sz="1800" dirty="0">
                <a:solidFill>
                  <a:srgbClr val="FF0000"/>
                </a:solidFill>
                <a:effectLst/>
                <a:latin typeface="+mn-ea"/>
                <a:cs typeface="宋体" panose="02010600030101010101" pitchFamily="2" charset="-122"/>
              </a:rPr>
              <a:t>查询请求。</a:t>
            </a:r>
            <a:endParaRPr lang="zh-CN" altLang="zh-CN" sz="1800" dirty="0">
              <a:solidFill>
                <a:srgbClr val="FF0000"/>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36149" y="3319273"/>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zh-CN" altLang="en-US" sz="2000" b="1" dirty="0">
                <a:solidFill>
                  <a:srgbClr val="000000"/>
                </a:solidFill>
                <a:latin typeface="Arial"/>
                <a:ea typeface="微软雅黑"/>
              </a:rPr>
              <a:t>添加待应答数据包</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08274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——ARP</a:t>
            </a:r>
            <a:r>
              <a:rPr lang="zh-CN" altLang="en-US" dirty="0"/>
              <a:t>缓存的维护</a:t>
            </a:r>
          </a:p>
        </p:txBody>
      </p:sp>
      <p:sp>
        <p:nvSpPr>
          <p:cNvPr id="2" name="文本框 1">
            <a:extLst>
              <a:ext uri="{FF2B5EF4-FFF2-40B4-BE49-F238E27FC236}">
                <a16:creationId xmlns:a16="http://schemas.microsoft.com/office/drawing/2014/main" id="{92B2F3FB-D327-2DBF-266C-FA16136C2ABB}"/>
              </a:ext>
            </a:extLst>
          </p:cNvPr>
          <p:cNvSpPr txBox="1"/>
          <p:nvPr/>
        </p:nvSpPr>
        <p:spPr>
          <a:xfrm>
            <a:off x="423304" y="4326545"/>
            <a:ext cx="10673063" cy="1923604"/>
          </a:xfrm>
          <a:prstGeom prst="rect">
            <a:avLst/>
          </a:prstGeom>
          <a:noFill/>
        </p:spPr>
        <p:txBody>
          <a:bodyPr wrap="square" rtlCol="0">
            <a:spAutoFit/>
          </a:bodyPr>
          <a:lstStyle/>
          <a:p>
            <a:pPr marL="768985" indent="304800" algn="just">
              <a:lnSpc>
                <a:spcPct val="150000"/>
              </a:lnSpc>
              <a:spcBef>
                <a:spcPts val="600"/>
              </a:spcBef>
              <a:spcAft>
                <a:spcPts val="600"/>
              </a:spcAft>
            </a:pPr>
            <a:r>
              <a:rPr lang="zh-CN" altLang="zh-CN" sz="1600" dirty="0">
                <a:solidFill>
                  <a:srgbClr val="101214"/>
                </a:solidFill>
                <a:effectLst/>
                <a:latin typeface="+mn-ea"/>
                <a:cs typeface="宋体" panose="02010600030101010101" pitchFamily="2" charset="-122"/>
              </a:rPr>
              <a:t>使用一个</a:t>
            </a:r>
            <a:r>
              <a:rPr lang="en-US" altLang="zh-CN" sz="1600" dirty="0">
                <a:solidFill>
                  <a:srgbClr val="101214"/>
                </a:solidFill>
                <a:effectLst/>
                <a:latin typeface="+mn-ea"/>
                <a:cs typeface="宋体" panose="02010600030101010101" pitchFamily="2" charset="-122"/>
              </a:rPr>
              <a:t>sweep</a:t>
            </a:r>
            <a:r>
              <a:rPr lang="zh-CN" altLang="zh-CN" sz="1600" dirty="0">
                <a:solidFill>
                  <a:srgbClr val="101214"/>
                </a:solidFill>
                <a:effectLst/>
                <a:latin typeface="+mn-ea"/>
                <a:cs typeface="宋体" panose="02010600030101010101" pitchFamily="2" charset="-122"/>
              </a:rPr>
              <a:t>线程来维护</a:t>
            </a:r>
            <a:r>
              <a:rPr lang="en-US" altLang="zh-CN" sz="1600" dirty="0">
                <a:solidFill>
                  <a:srgbClr val="101214"/>
                </a:solidFill>
                <a:effectLst/>
                <a:latin typeface="+mn-ea"/>
                <a:cs typeface="宋体" panose="02010600030101010101" pitchFamily="2" charset="-122"/>
              </a:rPr>
              <a:t>ARP</a:t>
            </a:r>
            <a:r>
              <a:rPr lang="zh-CN" altLang="zh-CN" sz="1600" dirty="0">
                <a:solidFill>
                  <a:srgbClr val="101214"/>
                </a:solidFill>
                <a:effectLst/>
                <a:latin typeface="+mn-ea"/>
                <a:cs typeface="宋体" panose="02010600030101010101" pitchFamily="2" charset="-122"/>
              </a:rPr>
              <a:t>缓存。每秒钟运行一次</a:t>
            </a:r>
            <a:r>
              <a:rPr lang="en-US" altLang="zh-CN" sz="1600" dirty="0" err="1">
                <a:solidFill>
                  <a:srgbClr val="101214"/>
                </a:solidFill>
                <a:effectLst/>
                <a:latin typeface="+mn-ea"/>
                <a:cs typeface="宋体" panose="02010600030101010101" pitchFamily="2" charset="-122"/>
              </a:rPr>
              <a:t>arpcache_sweep</a:t>
            </a:r>
            <a:r>
              <a:rPr lang="zh-CN" altLang="zh-CN" sz="1600" dirty="0">
                <a:solidFill>
                  <a:srgbClr val="101214"/>
                </a:solidFill>
                <a:effectLst/>
                <a:latin typeface="+mn-ea"/>
                <a:cs typeface="宋体" panose="02010600030101010101" pitchFamily="2" charset="-122"/>
              </a:rPr>
              <a:t>操作，遍历整个</a:t>
            </a:r>
            <a:r>
              <a:rPr lang="en-US" altLang="zh-CN" sz="1600" dirty="0">
                <a:solidFill>
                  <a:srgbClr val="101214"/>
                </a:solidFill>
                <a:effectLst/>
                <a:latin typeface="+mn-ea"/>
                <a:cs typeface="宋体" panose="02010600030101010101" pitchFamily="2" charset="-122"/>
              </a:rPr>
              <a:t>ARP</a:t>
            </a:r>
            <a:r>
              <a:rPr lang="zh-CN" altLang="zh-CN" sz="1600" dirty="0">
                <a:solidFill>
                  <a:srgbClr val="101214"/>
                </a:solidFill>
                <a:effectLst/>
                <a:latin typeface="+mn-ea"/>
                <a:cs typeface="宋体" panose="02010600030101010101" pitchFamily="2" charset="-122"/>
              </a:rPr>
              <a:t>等待队列和</a:t>
            </a:r>
            <a:r>
              <a:rPr lang="en-US" altLang="zh-CN" sz="1600" dirty="0">
                <a:solidFill>
                  <a:srgbClr val="101214"/>
                </a:solidFill>
                <a:effectLst/>
                <a:latin typeface="+mn-ea"/>
                <a:cs typeface="宋体" panose="02010600030101010101" pitchFamily="2" charset="-122"/>
              </a:rPr>
              <a:t>ARP</a:t>
            </a:r>
            <a:r>
              <a:rPr lang="zh-CN" altLang="zh-CN" sz="1600" dirty="0">
                <a:solidFill>
                  <a:srgbClr val="101214"/>
                </a:solidFill>
                <a:effectLst/>
                <a:latin typeface="+mn-ea"/>
                <a:cs typeface="宋体" panose="02010600030101010101" pitchFamily="2" charset="-122"/>
              </a:rPr>
              <a:t>缓存条目。</a:t>
            </a:r>
            <a:r>
              <a:rPr lang="zh-CN" altLang="zh-CN" sz="1600" dirty="0">
                <a:solidFill>
                  <a:srgbClr val="FF0000"/>
                </a:solidFill>
                <a:effectLst/>
                <a:latin typeface="+mn-ea"/>
                <a:cs typeface="宋体" panose="02010600030101010101" pitchFamily="2" charset="-122"/>
              </a:rPr>
              <a:t>如果一个缓存条目在缓存中已存在超过了</a:t>
            </a:r>
            <a:r>
              <a:rPr lang="en-US" altLang="zh-CN" sz="1600" dirty="0">
                <a:solidFill>
                  <a:srgbClr val="FF0000"/>
                </a:solidFill>
                <a:effectLst/>
                <a:latin typeface="+mn-ea"/>
                <a:cs typeface="宋体" panose="02010600030101010101" pitchFamily="2" charset="-122"/>
              </a:rPr>
              <a:t>15</a:t>
            </a:r>
            <a:r>
              <a:rPr lang="zh-CN" altLang="zh-CN" sz="1600" dirty="0">
                <a:solidFill>
                  <a:srgbClr val="FF0000"/>
                </a:solidFill>
                <a:effectLst/>
                <a:latin typeface="+mn-ea"/>
                <a:cs typeface="宋体" panose="02010600030101010101" pitchFamily="2" charset="-122"/>
              </a:rPr>
              <a:t>秒，将该条目清除</a:t>
            </a:r>
            <a:r>
              <a:rPr lang="zh-CN" altLang="zh-CN" sz="1600" dirty="0">
                <a:solidFill>
                  <a:srgbClr val="101214"/>
                </a:solidFill>
                <a:effectLst/>
                <a:latin typeface="+mn-ea"/>
                <a:cs typeface="宋体" panose="02010600030101010101" pitchFamily="2" charset="-122"/>
              </a:rPr>
              <a:t>。如果一个</a:t>
            </a:r>
            <a:r>
              <a:rPr lang="en-US" altLang="zh-CN" sz="1600" dirty="0">
                <a:solidFill>
                  <a:srgbClr val="101214"/>
                </a:solidFill>
                <a:effectLst/>
                <a:latin typeface="+mn-ea"/>
                <a:cs typeface="宋体" panose="02010600030101010101" pitchFamily="2" charset="-122"/>
              </a:rPr>
              <a:t>IP</a:t>
            </a:r>
            <a:r>
              <a:rPr lang="zh-CN" altLang="zh-CN" sz="1600" dirty="0">
                <a:solidFill>
                  <a:srgbClr val="101214"/>
                </a:solidFill>
                <a:effectLst/>
                <a:latin typeface="+mn-ea"/>
                <a:cs typeface="宋体" panose="02010600030101010101" pitchFamily="2" charset="-122"/>
              </a:rPr>
              <a:t>对应的</a:t>
            </a:r>
            <a:r>
              <a:rPr lang="en-US" altLang="zh-CN" sz="1600" dirty="0">
                <a:solidFill>
                  <a:srgbClr val="101214"/>
                </a:solidFill>
                <a:effectLst/>
                <a:latin typeface="+mn-ea"/>
                <a:cs typeface="宋体" panose="02010600030101010101" pitchFamily="2" charset="-122"/>
              </a:rPr>
              <a:t>ARP</a:t>
            </a:r>
            <a:r>
              <a:rPr lang="zh-CN" altLang="zh-CN" sz="1600" dirty="0">
                <a:solidFill>
                  <a:srgbClr val="101214"/>
                </a:solidFill>
                <a:effectLst/>
                <a:latin typeface="+mn-ea"/>
                <a:cs typeface="宋体" panose="02010600030101010101" pitchFamily="2" charset="-122"/>
              </a:rPr>
              <a:t>请求发出去</a:t>
            </a:r>
            <a:r>
              <a:rPr lang="zh-CN" altLang="zh-CN" sz="1600" dirty="0">
                <a:solidFill>
                  <a:srgbClr val="FF0000"/>
                </a:solidFill>
                <a:effectLst/>
                <a:latin typeface="+mn-ea"/>
                <a:cs typeface="宋体" panose="02010600030101010101" pitchFamily="2" charset="-122"/>
              </a:rPr>
              <a:t>已经超过了</a:t>
            </a:r>
            <a:r>
              <a:rPr lang="en-US" altLang="zh-CN" sz="1600" dirty="0">
                <a:solidFill>
                  <a:srgbClr val="FF0000"/>
                </a:solidFill>
                <a:effectLst/>
                <a:latin typeface="+mn-ea"/>
                <a:cs typeface="宋体" panose="02010600030101010101" pitchFamily="2" charset="-122"/>
              </a:rPr>
              <a:t>1</a:t>
            </a:r>
            <a:r>
              <a:rPr lang="zh-CN" altLang="zh-CN" sz="1600" dirty="0">
                <a:solidFill>
                  <a:srgbClr val="FF0000"/>
                </a:solidFill>
                <a:effectLst/>
                <a:latin typeface="+mn-ea"/>
                <a:cs typeface="宋体" panose="02010600030101010101" pitchFamily="2" charset="-122"/>
              </a:rPr>
              <a:t>秒，重新发送</a:t>
            </a:r>
            <a:r>
              <a:rPr lang="en-US" altLang="zh-CN" sz="1600" dirty="0">
                <a:solidFill>
                  <a:srgbClr val="101214"/>
                </a:solidFill>
                <a:effectLst/>
                <a:latin typeface="+mn-ea"/>
                <a:cs typeface="宋体" panose="02010600030101010101" pitchFamily="2" charset="-122"/>
              </a:rPr>
              <a:t>ARP</a:t>
            </a:r>
            <a:r>
              <a:rPr lang="zh-CN" altLang="zh-CN" sz="1600" dirty="0">
                <a:solidFill>
                  <a:srgbClr val="101214"/>
                </a:solidFill>
                <a:effectLst/>
                <a:latin typeface="+mn-ea"/>
                <a:cs typeface="宋体" panose="02010600030101010101" pitchFamily="2" charset="-122"/>
              </a:rPr>
              <a:t>请求。</a:t>
            </a:r>
            <a:r>
              <a:rPr lang="zh-CN" altLang="zh-CN" sz="1600" dirty="0">
                <a:solidFill>
                  <a:srgbClr val="FF0000"/>
                </a:solidFill>
                <a:effectLst/>
                <a:latin typeface="+mn-ea"/>
                <a:cs typeface="宋体" panose="02010600030101010101" pitchFamily="2" charset="-122"/>
              </a:rPr>
              <a:t>如果发送超过</a:t>
            </a:r>
            <a:r>
              <a:rPr lang="en-US" altLang="zh-CN" sz="1600" dirty="0">
                <a:solidFill>
                  <a:srgbClr val="FF0000"/>
                </a:solidFill>
                <a:effectLst/>
                <a:latin typeface="+mn-ea"/>
                <a:cs typeface="宋体" panose="02010600030101010101" pitchFamily="2" charset="-122"/>
              </a:rPr>
              <a:t>5</a:t>
            </a:r>
            <a:r>
              <a:rPr lang="zh-CN" altLang="zh-CN" sz="1600" dirty="0">
                <a:solidFill>
                  <a:srgbClr val="FF0000"/>
                </a:solidFill>
                <a:effectLst/>
                <a:latin typeface="+mn-ea"/>
                <a:cs typeface="宋体" panose="02010600030101010101" pitchFamily="2" charset="-122"/>
              </a:rPr>
              <a:t>次仍未收到</a:t>
            </a:r>
            <a:r>
              <a:rPr lang="en-US" altLang="zh-CN" sz="1600" dirty="0">
                <a:solidFill>
                  <a:srgbClr val="FF0000"/>
                </a:solidFill>
                <a:effectLst/>
                <a:latin typeface="+mn-ea"/>
                <a:cs typeface="宋体" panose="02010600030101010101" pitchFamily="2" charset="-122"/>
              </a:rPr>
              <a:t>ARP</a:t>
            </a:r>
            <a:r>
              <a:rPr lang="zh-CN" altLang="zh-CN" sz="1600" dirty="0">
                <a:solidFill>
                  <a:srgbClr val="FF0000"/>
                </a:solidFill>
                <a:effectLst/>
                <a:latin typeface="+mn-ea"/>
                <a:cs typeface="宋体" panose="02010600030101010101" pitchFamily="2" charset="-122"/>
              </a:rPr>
              <a:t>应答，则对该队列下的数据包依次回复 </a:t>
            </a:r>
            <a:r>
              <a:rPr lang="en-US" altLang="zh-CN" sz="1600" dirty="0">
                <a:solidFill>
                  <a:srgbClr val="FF0000"/>
                </a:solidFill>
                <a:effectLst/>
                <a:latin typeface="+mn-ea"/>
                <a:cs typeface="宋体" panose="02010600030101010101" pitchFamily="2" charset="-122"/>
              </a:rPr>
              <a:t>ICMP_HOST_UNREACHABE</a:t>
            </a:r>
            <a:r>
              <a:rPr lang="zh-CN" altLang="zh-CN" sz="1600" dirty="0">
                <a:solidFill>
                  <a:srgbClr val="FF0000"/>
                </a:solidFill>
                <a:effectLst/>
                <a:latin typeface="+mn-ea"/>
                <a:cs typeface="宋体" panose="02010600030101010101" pitchFamily="2" charset="-122"/>
              </a:rPr>
              <a:t>消息</a:t>
            </a:r>
            <a:r>
              <a:rPr lang="zh-CN" altLang="zh-CN" sz="1600" dirty="0">
                <a:solidFill>
                  <a:srgbClr val="101214"/>
                </a:solidFill>
                <a:effectLst/>
                <a:latin typeface="+mn-ea"/>
                <a:cs typeface="宋体" panose="02010600030101010101" pitchFamily="2" charset="-122"/>
              </a:rPr>
              <a:t>，并删除等待的数据包。</a:t>
            </a:r>
            <a:endParaRPr lang="zh-CN" altLang="zh-CN" sz="1600" dirty="0">
              <a:solidFill>
                <a:srgbClr val="00000A"/>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17613" y="3926435"/>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4.   ARP</a:t>
            </a:r>
            <a:r>
              <a:rPr lang="zh-CN" altLang="en-US" sz="2000" b="1" dirty="0">
                <a:solidFill>
                  <a:srgbClr val="000000"/>
                </a:solidFill>
                <a:latin typeface="Arial"/>
                <a:ea typeface="微软雅黑"/>
              </a:rPr>
              <a:t>包的分析</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1716414"/>
            <a:ext cx="10864970" cy="2049407"/>
          </a:xfrm>
          <a:prstGeom prst="rect">
            <a:avLst/>
          </a:prstGeom>
          <a:noFill/>
        </p:spPr>
        <p:txBody>
          <a:bodyPr wrap="square" rtlCol="0">
            <a:spAutoFit/>
          </a:bodyPr>
          <a:lstStyle/>
          <a:p>
            <a:pPr marL="685800" indent="304800" algn="just">
              <a:lnSpc>
                <a:spcPct val="150000"/>
              </a:lnSpc>
              <a:spcBef>
                <a:spcPts val="600"/>
              </a:spcBef>
              <a:spcAft>
                <a:spcPts val="600"/>
              </a:spcAft>
            </a:pPr>
            <a:r>
              <a:rPr lang="zh-CN" altLang="en-US" sz="1600" kern="0" dirty="0">
                <a:solidFill>
                  <a:srgbClr val="101214"/>
                </a:solidFill>
                <a:effectLst/>
                <a:latin typeface="+mn-ea"/>
                <a:cs typeface="宋体" panose="02010600030101010101" pitchFamily="2" charset="-122"/>
              </a:rPr>
              <a:t>接收到格式正确的 </a:t>
            </a:r>
            <a:r>
              <a:rPr lang="en-US" altLang="zh-CN" sz="1600" kern="0" dirty="0">
                <a:solidFill>
                  <a:srgbClr val="101214"/>
                </a:solidFill>
                <a:effectLst/>
                <a:latin typeface="+mn-ea"/>
                <a:cs typeface="宋体" panose="02010600030101010101" pitchFamily="2" charset="-122"/>
              </a:rPr>
              <a:t>ARP </a:t>
            </a:r>
            <a:r>
              <a:rPr lang="zh-CN" altLang="en-US" sz="1600" kern="0" dirty="0">
                <a:solidFill>
                  <a:srgbClr val="101214"/>
                </a:solidFill>
                <a:effectLst/>
                <a:latin typeface="+mn-ea"/>
                <a:cs typeface="宋体" panose="02010600030101010101" pitchFamily="2" charset="-122"/>
              </a:rPr>
              <a:t>响应后需要将信息填入映射表中。遍历整个缓存条目表，如果有</a:t>
            </a:r>
            <a:r>
              <a:rPr lang="en-US" altLang="zh-CN" sz="1600" kern="0" dirty="0">
                <a:solidFill>
                  <a:srgbClr val="101214"/>
                </a:solidFill>
                <a:effectLst/>
                <a:latin typeface="+mn-ea"/>
                <a:cs typeface="宋体" panose="02010600030101010101" pitchFamily="2" charset="-122"/>
              </a:rPr>
              <a:t>IP</a:t>
            </a:r>
            <a:r>
              <a:rPr lang="zh-CN" altLang="en-US" sz="1600" kern="0" dirty="0">
                <a:solidFill>
                  <a:srgbClr val="101214"/>
                </a:solidFill>
                <a:effectLst/>
                <a:latin typeface="+mn-ea"/>
                <a:cs typeface="宋体" panose="02010600030101010101" pitchFamily="2" charset="-122"/>
              </a:rPr>
              <a:t>相同的条目，</a:t>
            </a:r>
            <a:r>
              <a:rPr lang="zh-CN" altLang="en-US" sz="1600" kern="0" dirty="0">
                <a:solidFill>
                  <a:srgbClr val="FF0000"/>
                </a:solidFill>
                <a:effectLst/>
                <a:latin typeface="+mn-ea"/>
                <a:cs typeface="宋体" panose="02010600030101010101" pitchFamily="2" charset="-122"/>
              </a:rPr>
              <a:t>更新其添加时间和</a:t>
            </a:r>
            <a:r>
              <a:rPr lang="en-US" altLang="zh-CN" sz="1600" kern="0" dirty="0">
                <a:solidFill>
                  <a:srgbClr val="FF0000"/>
                </a:solidFill>
                <a:effectLst/>
                <a:latin typeface="+mn-ea"/>
                <a:cs typeface="宋体" panose="02010600030101010101" pitchFamily="2" charset="-122"/>
              </a:rPr>
              <a:t>MAC</a:t>
            </a:r>
            <a:r>
              <a:rPr lang="zh-CN" altLang="en-US" sz="1600" kern="0" dirty="0">
                <a:solidFill>
                  <a:srgbClr val="FF0000"/>
                </a:solidFill>
                <a:effectLst/>
                <a:latin typeface="+mn-ea"/>
                <a:cs typeface="宋体" panose="02010600030101010101" pitchFamily="2" charset="-122"/>
              </a:rPr>
              <a:t>地址即可</a:t>
            </a:r>
            <a:r>
              <a:rPr lang="zh-CN" altLang="en-US" sz="1600" kern="0" dirty="0">
                <a:solidFill>
                  <a:srgbClr val="101214"/>
                </a:solidFill>
                <a:effectLst/>
                <a:latin typeface="+mn-ea"/>
                <a:cs typeface="宋体" panose="02010600030101010101" pitchFamily="2" charset="-122"/>
              </a:rPr>
              <a:t>，不需要再访问</a:t>
            </a:r>
            <a:r>
              <a:rPr lang="en-US" altLang="zh-CN" sz="1600" kern="0" dirty="0">
                <a:solidFill>
                  <a:srgbClr val="101214"/>
                </a:solidFill>
                <a:effectLst/>
                <a:latin typeface="+mn-ea"/>
                <a:cs typeface="宋体" panose="02010600030101010101" pitchFamily="2" charset="-122"/>
              </a:rPr>
              <a:t>ARP</a:t>
            </a:r>
            <a:r>
              <a:rPr lang="zh-CN" altLang="en-US" sz="1600" kern="0" dirty="0">
                <a:solidFill>
                  <a:srgbClr val="101214"/>
                </a:solidFill>
                <a:effectLst/>
                <a:latin typeface="+mn-ea"/>
                <a:cs typeface="宋体" panose="02010600030101010101" pitchFamily="2" charset="-122"/>
              </a:rPr>
              <a:t>等待队列了。而如果没有</a:t>
            </a:r>
            <a:r>
              <a:rPr lang="en-US" altLang="zh-CN" sz="1600" kern="0" dirty="0">
                <a:solidFill>
                  <a:srgbClr val="101214"/>
                </a:solidFill>
                <a:effectLst/>
                <a:latin typeface="+mn-ea"/>
                <a:cs typeface="宋体" panose="02010600030101010101" pitchFamily="2" charset="-122"/>
              </a:rPr>
              <a:t>IP</a:t>
            </a:r>
            <a:r>
              <a:rPr lang="zh-CN" altLang="en-US" sz="1600" kern="0" dirty="0">
                <a:solidFill>
                  <a:srgbClr val="101214"/>
                </a:solidFill>
                <a:effectLst/>
                <a:latin typeface="+mn-ea"/>
                <a:cs typeface="宋体" panose="02010600030101010101" pitchFamily="2" charset="-122"/>
              </a:rPr>
              <a:t>相同的条目，则</a:t>
            </a:r>
            <a:r>
              <a:rPr lang="zh-CN" altLang="en-US" sz="1600" kern="0" dirty="0">
                <a:solidFill>
                  <a:srgbClr val="FF0000"/>
                </a:solidFill>
                <a:effectLst/>
                <a:latin typeface="+mn-ea"/>
                <a:cs typeface="宋体" panose="02010600030101010101" pitchFamily="2" charset="-122"/>
              </a:rPr>
              <a:t>优先在无效条目上覆盖填写</a:t>
            </a:r>
            <a:r>
              <a:rPr lang="zh-CN" altLang="en-US" sz="1600" kern="0" dirty="0">
                <a:solidFill>
                  <a:srgbClr val="101214"/>
                </a:solidFill>
                <a:effectLst/>
                <a:latin typeface="+mn-ea"/>
                <a:cs typeface="宋体" panose="02010600030101010101" pitchFamily="2" charset="-122"/>
              </a:rPr>
              <a:t>，若条目已满则取随机数模上</a:t>
            </a:r>
            <a:r>
              <a:rPr lang="en-US" altLang="zh-CN" sz="1600" kern="0" dirty="0">
                <a:solidFill>
                  <a:srgbClr val="101214"/>
                </a:solidFill>
                <a:effectLst/>
                <a:latin typeface="+mn-ea"/>
                <a:cs typeface="宋体" panose="02010600030101010101" pitchFamily="2" charset="-122"/>
              </a:rPr>
              <a:t>MAX_ARP_SIZE</a:t>
            </a:r>
            <a:r>
              <a:rPr lang="zh-CN" altLang="en-US" sz="1600" kern="0" dirty="0">
                <a:solidFill>
                  <a:srgbClr val="101214"/>
                </a:solidFill>
                <a:effectLst/>
                <a:latin typeface="+mn-ea"/>
                <a:cs typeface="宋体" panose="02010600030101010101" pitchFamily="2" charset="-122"/>
              </a:rPr>
              <a:t>来</a:t>
            </a:r>
            <a:r>
              <a:rPr lang="zh-CN" altLang="en-US" sz="1600" kern="0" dirty="0">
                <a:solidFill>
                  <a:srgbClr val="FF0000"/>
                </a:solidFill>
                <a:effectLst/>
                <a:latin typeface="+mn-ea"/>
                <a:cs typeface="宋体" panose="02010600030101010101" pitchFamily="2" charset="-122"/>
              </a:rPr>
              <a:t>替换条目</a:t>
            </a:r>
            <a:r>
              <a:rPr lang="zh-CN" altLang="en-US" sz="1600" kern="0" dirty="0">
                <a:solidFill>
                  <a:srgbClr val="101214"/>
                </a:solidFill>
                <a:effectLst/>
                <a:latin typeface="+mn-ea"/>
                <a:cs typeface="宋体" panose="02010600030101010101" pitchFamily="2" charset="-122"/>
              </a:rPr>
              <a:t>。</a:t>
            </a:r>
            <a:endParaRPr lang="en-US" altLang="zh-CN" sz="1600" kern="0" dirty="0">
              <a:solidFill>
                <a:srgbClr val="101214"/>
              </a:solidFill>
              <a:effectLst/>
              <a:latin typeface="+mn-ea"/>
              <a:cs typeface="宋体" panose="02010600030101010101" pitchFamily="2" charset="-122"/>
            </a:endParaRPr>
          </a:p>
          <a:p>
            <a:pPr marL="685800" indent="304800" algn="just">
              <a:lnSpc>
                <a:spcPct val="150000"/>
              </a:lnSpc>
              <a:spcBef>
                <a:spcPts val="600"/>
              </a:spcBef>
              <a:spcAft>
                <a:spcPts val="600"/>
              </a:spcAft>
            </a:pPr>
            <a:r>
              <a:rPr lang="zh-CN" altLang="en-US" sz="1600" kern="0" dirty="0">
                <a:solidFill>
                  <a:srgbClr val="101214"/>
                </a:solidFill>
                <a:effectLst/>
                <a:latin typeface="+mn-ea"/>
                <a:cs typeface="宋体" panose="02010600030101010101" pitchFamily="2" charset="-122"/>
              </a:rPr>
              <a:t>完成条目填写后，</a:t>
            </a:r>
            <a:r>
              <a:rPr lang="zh-CN" altLang="en-US" sz="1600" kern="0" dirty="0">
                <a:solidFill>
                  <a:srgbClr val="FF0000"/>
                </a:solidFill>
                <a:effectLst/>
                <a:latin typeface="+mn-ea"/>
                <a:cs typeface="宋体" panose="02010600030101010101" pitchFamily="2" charset="-122"/>
              </a:rPr>
              <a:t>检查等待应答的数据包队列</a:t>
            </a:r>
            <a:r>
              <a:rPr lang="zh-CN" altLang="en-US" sz="1600" kern="0" dirty="0">
                <a:solidFill>
                  <a:srgbClr val="101214"/>
                </a:solidFill>
                <a:effectLst/>
                <a:latin typeface="+mn-ea"/>
                <a:cs typeface="宋体" panose="02010600030101010101" pitchFamily="2" charset="-122"/>
              </a:rPr>
              <a:t>，查看有没有正在等待该条映射的数据包。如果有，把这些数据包依次</a:t>
            </a:r>
            <a:r>
              <a:rPr lang="zh-CN" altLang="en-US" sz="1600" kern="0" dirty="0">
                <a:solidFill>
                  <a:srgbClr val="FF0000"/>
                </a:solidFill>
                <a:effectLst/>
                <a:latin typeface="+mn-ea"/>
                <a:cs typeface="宋体" panose="02010600030101010101" pitchFamily="2" charset="-122"/>
              </a:rPr>
              <a:t>填写目的</a:t>
            </a:r>
            <a:r>
              <a:rPr lang="en-US" altLang="zh-CN" sz="1600" kern="0" dirty="0">
                <a:solidFill>
                  <a:srgbClr val="FF0000"/>
                </a:solidFill>
                <a:effectLst/>
                <a:latin typeface="+mn-ea"/>
                <a:cs typeface="宋体" panose="02010600030101010101" pitchFamily="2" charset="-122"/>
              </a:rPr>
              <a:t>MAC</a:t>
            </a:r>
            <a:r>
              <a:rPr lang="zh-CN" altLang="en-US" sz="1600" kern="0" dirty="0">
                <a:solidFill>
                  <a:srgbClr val="FF0000"/>
                </a:solidFill>
                <a:effectLst/>
                <a:latin typeface="+mn-ea"/>
                <a:cs typeface="宋体" panose="02010600030101010101" pitchFamily="2" charset="-122"/>
              </a:rPr>
              <a:t>地址，转发出去</a:t>
            </a:r>
            <a:r>
              <a:rPr lang="zh-CN" altLang="en-US" sz="1600" kern="0" dirty="0">
                <a:solidFill>
                  <a:srgbClr val="101214"/>
                </a:solidFill>
                <a:effectLst/>
                <a:latin typeface="+mn-ea"/>
                <a:cs typeface="宋体" panose="02010600030101010101" pitchFamily="2" charset="-122"/>
              </a:rPr>
              <a:t>，并删除掉相应缓存数据包。</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17613" y="1235476"/>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3.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添加</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ARP</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缓存映射项</a:t>
            </a:r>
          </a:p>
        </p:txBody>
      </p:sp>
    </p:spTree>
    <p:extLst>
      <p:ext uri="{BB962C8B-B14F-4D97-AF65-F5344CB8AC3E}">
        <p14:creationId xmlns:p14="http://schemas.microsoft.com/office/powerpoint/2010/main" val="374089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——ICMP</a:t>
            </a:r>
            <a:r>
              <a:rPr lang="zh-CN" altLang="en-US" dirty="0"/>
              <a:t>包的处理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360061" y="4316743"/>
            <a:ext cx="10673063" cy="874407"/>
          </a:xfrm>
          <a:prstGeom prst="rect">
            <a:avLst/>
          </a:prstGeom>
          <a:noFill/>
        </p:spPr>
        <p:txBody>
          <a:bodyPr wrap="square" rtlCol="0">
            <a:spAutoFit/>
          </a:bodyPr>
          <a:lstStyle/>
          <a:p>
            <a:pPr marL="768985" indent="304800" algn="just">
              <a:lnSpc>
                <a:spcPct val="150000"/>
              </a:lnSpc>
              <a:spcBef>
                <a:spcPts val="600"/>
              </a:spcBef>
              <a:spcAft>
                <a:spcPts val="600"/>
              </a:spcAft>
            </a:pPr>
            <a:r>
              <a:rPr lang="zh-CN" altLang="zh-CN" kern="0" dirty="0">
                <a:solidFill>
                  <a:srgbClr val="101214"/>
                </a:solidFill>
                <a:effectLst/>
                <a:latin typeface="+mn-ea"/>
                <a:cs typeface="宋体" panose="02010600030101010101" pitchFamily="2" charset="-122"/>
              </a:rPr>
              <a:t>发包前需要先根据先前填写的目的</a:t>
            </a:r>
            <a:r>
              <a:rPr lang="en-US" altLang="zh-CN" kern="0" dirty="0">
                <a:solidFill>
                  <a:srgbClr val="101214"/>
                </a:solidFill>
                <a:effectLst/>
                <a:latin typeface="+mn-ea"/>
                <a:cs typeface="宋体" panose="02010600030101010101" pitchFamily="2" charset="-122"/>
              </a:rPr>
              <a:t>IP</a:t>
            </a:r>
            <a:r>
              <a:rPr lang="zh-CN" altLang="zh-CN" kern="0" dirty="0">
                <a:solidFill>
                  <a:srgbClr val="101214"/>
                </a:solidFill>
                <a:effectLst/>
                <a:latin typeface="+mn-ea"/>
                <a:cs typeface="宋体" panose="02010600030101010101" pitchFamily="2" charset="-122"/>
              </a:rPr>
              <a:t>查找路由表，</a:t>
            </a:r>
            <a:r>
              <a:rPr lang="zh-CN" altLang="zh-CN" kern="0" dirty="0">
                <a:solidFill>
                  <a:srgbClr val="FF0000"/>
                </a:solidFill>
                <a:effectLst/>
                <a:latin typeface="+mn-ea"/>
                <a:cs typeface="宋体" panose="02010600030101010101" pitchFamily="2" charset="-122"/>
              </a:rPr>
              <a:t>确定发送端口</a:t>
            </a:r>
            <a:r>
              <a:rPr lang="zh-CN" altLang="zh-CN" kern="0" dirty="0">
                <a:solidFill>
                  <a:srgbClr val="101214"/>
                </a:solidFill>
                <a:effectLst/>
                <a:latin typeface="+mn-ea"/>
                <a:cs typeface="宋体" panose="02010600030101010101" pitchFamily="2" charset="-122"/>
              </a:rPr>
              <a:t>。选择下一跳</a:t>
            </a:r>
            <a:r>
              <a:rPr lang="en-US" altLang="zh-CN" kern="0" dirty="0">
                <a:solidFill>
                  <a:srgbClr val="101214"/>
                </a:solidFill>
                <a:effectLst/>
                <a:latin typeface="+mn-ea"/>
                <a:cs typeface="宋体" panose="02010600030101010101" pitchFamily="2" charset="-122"/>
              </a:rPr>
              <a:t>IP</a:t>
            </a:r>
            <a:r>
              <a:rPr lang="zh-CN" altLang="zh-CN" kern="0" dirty="0">
                <a:solidFill>
                  <a:srgbClr val="101214"/>
                </a:solidFill>
                <a:effectLst/>
                <a:latin typeface="+mn-ea"/>
                <a:cs typeface="宋体" panose="02010600030101010101" pitchFamily="2" charset="-122"/>
              </a:rPr>
              <a:t>的过程与直接处理</a:t>
            </a:r>
            <a:r>
              <a:rPr lang="en-US" altLang="zh-CN" kern="0" dirty="0">
                <a:solidFill>
                  <a:srgbClr val="101214"/>
                </a:solidFill>
                <a:effectLst/>
                <a:latin typeface="+mn-ea"/>
                <a:cs typeface="宋体" panose="02010600030101010101" pitchFamily="2" charset="-122"/>
              </a:rPr>
              <a:t>IP</a:t>
            </a:r>
            <a:r>
              <a:rPr lang="zh-CN" altLang="zh-CN" kern="0" dirty="0">
                <a:solidFill>
                  <a:srgbClr val="101214"/>
                </a:solidFill>
                <a:effectLst/>
                <a:latin typeface="+mn-ea"/>
                <a:cs typeface="宋体" panose="02010600030101010101" pitchFamily="2" charset="-122"/>
              </a:rPr>
              <a:t>包的过程类似。最后同样通过，</a:t>
            </a:r>
            <a:r>
              <a:rPr lang="en-US" altLang="zh-CN" kern="0" dirty="0" err="1">
                <a:solidFill>
                  <a:srgbClr val="101214"/>
                </a:solidFill>
                <a:effectLst/>
                <a:latin typeface="+mn-ea"/>
                <a:cs typeface="宋体" panose="02010600030101010101" pitchFamily="2" charset="-122"/>
              </a:rPr>
              <a:t>iface_send_packet_by_arp</a:t>
            </a:r>
            <a:r>
              <a:rPr lang="zh-CN" altLang="zh-CN" kern="0" dirty="0">
                <a:solidFill>
                  <a:srgbClr val="101214"/>
                </a:solidFill>
                <a:effectLst/>
                <a:latin typeface="+mn-ea"/>
                <a:cs typeface="宋体" panose="02010600030101010101" pitchFamily="2" charset="-122"/>
              </a:rPr>
              <a:t>函数的</a:t>
            </a:r>
            <a:r>
              <a:rPr lang="en-US" altLang="zh-CN" kern="0" dirty="0">
                <a:solidFill>
                  <a:srgbClr val="FF0000"/>
                </a:solidFill>
                <a:effectLst/>
                <a:latin typeface="+mn-ea"/>
                <a:cs typeface="宋体" panose="02010600030101010101" pitchFamily="2" charset="-122"/>
              </a:rPr>
              <a:t>ARP</a:t>
            </a:r>
            <a:r>
              <a:rPr lang="zh-CN" altLang="zh-CN" kern="0" dirty="0">
                <a:solidFill>
                  <a:srgbClr val="FF0000"/>
                </a:solidFill>
                <a:effectLst/>
                <a:latin typeface="+mn-ea"/>
                <a:cs typeface="宋体" panose="02010600030101010101" pitchFamily="2" charset="-122"/>
              </a:rPr>
              <a:t>机制发出</a:t>
            </a:r>
            <a:r>
              <a:rPr lang="en-US" altLang="zh-CN" kern="0" dirty="0">
                <a:solidFill>
                  <a:srgbClr val="101214"/>
                </a:solidFill>
                <a:effectLst/>
                <a:latin typeface="+mn-ea"/>
                <a:cs typeface="宋体" panose="02010600030101010101" pitchFamily="2" charset="-122"/>
              </a:rPr>
              <a:t>.</a:t>
            </a:r>
            <a:endParaRPr kumimoji="0" lang="zh-CN" altLang="en-US" b="0" i="0" u="none" strike="noStrike" kern="1200" cap="none" spc="0" normalizeH="0" baseline="0" noProof="0" dirty="0">
              <a:ln>
                <a:noFill/>
              </a:ln>
              <a:solidFill>
                <a:srgbClr val="000000"/>
              </a:solidFill>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54370" y="391663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2.   ICMP</a:t>
            </a:r>
            <a:r>
              <a:rPr lang="zh-CN" altLang="en-US" sz="2000" b="1" dirty="0">
                <a:solidFill>
                  <a:srgbClr val="000000"/>
                </a:solidFill>
                <a:latin typeface="Arial"/>
                <a:ea typeface="微软雅黑"/>
              </a:rPr>
              <a:t>包的发出</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1716414"/>
            <a:ext cx="10864970" cy="1705403"/>
          </a:xfrm>
          <a:prstGeom prst="rect">
            <a:avLst/>
          </a:prstGeom>
          <a:noFill/>
        </p:spPr>
        <p:txBody>
          <a:bodyPr wrap="square" rtlCol="0">
            <a:spAutoFit/>
          </a:bodyPr>
          <a:lstStyle/>
          <a:p>
            <a:pPr marL="685800" indent="304800" algn="just">
              <a:lnSpc>
                <a:spcPct val="150000"/>
              </a:lnSpc>
              <a:spcBef>
                <a:spcPts val="600"/>
              </a:spcBef>
              <a:spcAft>
                <a:spcPts val="600"/>
              </a:spcAft>
            </a:pPr>
            <a:r>
              <a:rPr lang="zh-CN" altLang="en-US" kern="0" dirty="0">
                <a:solidFill>
                  <a:srgbClr val="101214"/>
                </a:solidFill>
                <a:effectLst/>
                <a:latin typeface="+mn-ea"/>
                <a:cs typeface="宋体" panose="02010600030101010101" pitchFamily="2" charset="-122"/>
              </a:rPr>
              <a:t>开辟</a:t>
            </a:r>
            <a:r>
              <a:rPr lang="en-US" altLang="zh-CN" kern="0" dirty="0">
                <a:solidFill>
                  <a:srgbClr val="101214"/>
                </a:solidFill>
                <a:effectLst/>
                <a:latin typeface="+mn-ea"/>
                <a:cs typeface="宋体" panose="02010600030101010101" pitchFamily="2" charset="-122"/>
              </a:rPr>
              <a:t>IP</a:t>
            </a:r>
            <a:r>
              <a:rPr lang="zh-CN" altLang="en-US" kern="0" dirty="0">
                <a:solidFill>
                  <a:srgbClr val="101214"/>
                </a:solidFill>
                <a:effectLst/>
                <a:latin typeface="+mn-ea"/>
                <a:cs typeface="宋体" panose="02010600030101010101" pitchFamily="2" charset="-122"/>
              </a:rPr>
              <a:t>数据包空间后需填写</a:t>
            </a:r>
            <a:r>
              <a:rPr lang="en-US" altLang="zh-CN" kern="0" dirty="0">
                <a:solidFill>
                  <a:srgbClr val="101214"/>
                </a:solidFill>
                <a:effectLst/>
                <a:latin typeface="+mn-ea"/>
                <a:cs typeface="宋体" panose="02010600030101010101" pitchFamily="2" charset="-122"/>
              </a:rPr>
              <a:t>IP</a:t>
            </a:r>
            <a:r>
              <a:rPr lang="zh-CN" altLang="en-US" kern="0" dirty="0">
                <a:solidFill>
                  <a:srgbClr val="101214"/>
                </a:solidFill>
                <a:effectLst/>
                <a:latin typeface="+mn-ea"/>
                <a:cs typeface="宋体" panose="02010600030101010101" pitchFamily="2" charset="-122"/>
              </a:rPr>
              <a:t>和</a:t>
            </a:r>
            <a:r>
              <a:rPr lang="en-US" altLang="zh-CN" kern="0" dirty="0">
                <a:solidFill>
                  <a:srgbClr val="101214"/>
                </a:solidFill>
                <a:effectLst/>
                <a:latin typeface="+mn-ea"/>
                <a:cs typeface="宋体" panose="02010600030101010101" pitchFamily="2" charset="-122"/>
              </a:rPr>
              <a:t>ICMP</a:t>
            </a:r>
            <a:r>
              <a:rPr lang="zh-CN" altLang="en-US" kern="0" dirty="0">
                <a:solidFill>
                  <a:srgbClr val="101214"/>
                </a:solidFill>
                <a:effectLst/>
                <a:latin typeface="+mn-ea"/>
                <a:cs typeface="宋体" panose="02010600030101010101" pitchFamily="2" charset="-122"/>
              </a:rPr>
              <a:t>信息。</a:t>
            </a:r>
            <a:r>
              <a:rPr lang="en-US" altLang="zh-CN" kern="0" dirty="0">
                <a:solidFill>
                  <a:srgbClr val="101214"/>
                </a:solidFill>
                <a:effectLst/>
                <a:latin typeface="+mn-ea"/>
                <a:cs typeface="宋体" panose="02010600030101010101" pitchFamily="2" charset="-122"/>
              </a:rPr>
              <a:t>IP</a:t>
            </a:r>
            <a:r>
              <a:rPr lang="zh-CN" altLang="en-US" kern="0" dirty="0">
                <a:solidFill>
                  <a:srgbClr val="101214"/>
                </a:solidFill>
                <a:effectLst/>
                <a:latin typeface="+mn-ea"/>
                <a:cs typeface="宋体" panose="02010600030101010101" pitchFamily="2" charset="-122"/>
              </a:rPr>
              <a:t>头填写过程中，</a:t>
            </a:r>
            <a:r>
              <a:rPr lang="zh-CN" altLang="en-US" kern="0" dirty="0">
                <a:solidFill>
                  <a:srgbClr val="FF0000"/>
                </a:solidFill>
                <a:effectLst/>
                <a:latin typeface="+mn-ea"/>
                <a:cs typeface="宋体" panose="02010600030101010101" pitchFamily="2" charset="-122"/>
              </a:rPr>
              <a:t>对于</a:t>
            </a:r>
            <a:r>
              <a:rPr lang="en-US" altLang="zh-CN" kern="0" dirty="0" err="1">
                <a:solidFill>
                  <a:srgbClr val="FF0000"/>
                </a:solidFill>
                <a:effectLst/>
                <a:latin typeface="+mn-ea"/>
                <a:cs typeface="宋体" panose="02010600030101010101" pitchFamily="2" charset="-122"/>
              </a:rPr>
              <a:t>ping_echo</a:t>
            </a:r>
            <a:r>
              <a:rPr lang="zh-CN" altLang="en-US" kern="0" dirty="0">
                <a:solidFill>
                  <a:srgbClr val="FF0000"/>
                </a:solidFill>
                <a:effectLst/>
                <a:latin typeface="+mn-ea"/>
                <a:cs typeface="宋体" panose="02010600030101010101" pitchFamily="2" charset="-122"/>
              </a:rPr>
              <a:t>包，源</a:t>
            </a:r>
            <a:r>
              <a:rPr lang="en-US" altLang="zh-CN" kern="0" dirty="0">
                <a:solidFill>
                  <a:srgbClr val="FF0000"/>
                </a:solidFill>
                <a:effectLst/>
                <a:latin typeface="+mn-ea"/>
                <a:cs typeface="宋体" panose="02010600030101010101" pitchFamily="2" charset="-122"/>
              </a:rPr>
              <a:t>IP</a:t>
            </a:r>
            <a:r>
              <a:rPr lang="zh-CN" altLang="en-US" kern="0" dirty="0">
                <a:solidFill>
                  <a:srgbClr val="FF0000"/>
                </a:solidFill>
                <a:effectLst/>
                <a:latin typeface="+mn-ea"/>
                <a:cs typeface="宋体" panose="02010600030101010101" pitchFamily="2" charset="-122"/>
              </a:rPr>
              <a:t>地址为原数据包的目的地址，其它情况则查询路由表</a:t>
            </a:r>
            <a:r>
              <a:rPr lang="zh-CN" altLang="en-US" kern="0" dirty="0">
                <a:solidFill>
                  <a:srgbClr val="101214"/>
                </a:solidFill>
                <a:effectLst/>
                <a:latin typeface="+mn-ea"/>
                <a:cs typeface="宋体" panose="02010600030101010101" pitchFamily="2" charset="-122"/>
              </a:rPr>
              <a:t>，找到下一跳网关并填写</a:t>
            </a:r>
            <a:r>
              <a:rPr lang="en-US" altLang="zh-CN" kern="0" dirty="0">
                <a:solidFill>
                  <a:srgbClr val="101214"/>
                </a:solidFill>
                <a:effectLst/>
                <a:latin typeface="+mn-ea"/>
                <a:cs typeface="宋体" panose="02010600030101010101" pitchFamily="2" charset="-122"/>
              </a:rPr>
              <a:t>; </a:t>
            </a:r>
            <a:r>
              <a:rPr lang="zh-CN" altLang="en-US" kern="0" dirty="0">
                <a:solidFill>
                  <a:srgbClr val="FF0000"/>
                </a:solidFill>
                <a:effectLst/>
                <a:latin typeface="+mn-ea"/>
                <a:cs typeface="宋体" panose="02010600030101010101" pitchFamily="2" charset="-122"/>
              </a:rPr>
              <a:t>目的</a:t>
            </a:r>
            <a:r>
              <a:rPr lang="en-US" altLang="zh-CN" kern="0" dirty="0">
                <a:solidFill>
                  <a:srgbClr val="FF0000"/>
                </a:solidFill>
                <a:effectLst/>
                <a:latin typeface="+mn-ea"/>
                <a:cs typeface="宋体" panose="02010600030101010101" pitchFamily="2" charset="-122"/>
              </a:rPr>
              <a:t>IP</a:t>
            </a:r>
            <a:r>
              <a:rPr lang="zh-CN" altLang="en-US" kern="0" dirty="0">
                <a:solidFill>
                  <a:srgbClr val="FF0000"/>
                </a:solidFill>
                <a:effectLst/>
                <a:latin typeface="+mn-ea"/>
                <a:cs typeface="宋体" panose="02010600030101010101" pitchFamily="2" charset="-122"/>
              </a:rPr>
              <a:t>地址则填写原数据包的源</a:t>
            </a:r>
            <a:r>
              <a:rPr lang="en-US" altLang="zh-CN" kern="0" dirty="0">
                <a:solidFill>
                  <a:srgbClr val="FF0000"/>
                </a:solidFill>
                <a:effectLst/>
                <a:latin typeface="+mn-ea"/>
                <a:cs typeface="宋体" panose="02010600030101010101" pitchFamily="2" charset="-122"/>
              </a:rPr>
              <a:t>IP</a:t>
            </a:r>
            <a:r>
              <a:rPr lang="zh-CN" altLang="en-US" kern="0" dirty="0">
                <a:solidFill>
                  <a:srgbClr val="FF0000"/>
                </a:solidFill>
                <a:effectLst/>
                <a:latin typeface="+mn-ea"/>
                <a:cs typeface="宋体" panose="02010600030101010101" pitchFamily="2" charset="-122"/>
              </a:rPr>
              <a:t>地址。</a:t>
            </a:r>
            <a:r>
              <a:rPr lang="en-US" altLang="zh-CN" kern="0" dirty="0">
                <a:solidFill>
                  <a:srgbClr val="101214"/>
                </a:solidFill>
                <a:effectLst/>
                <a:latin typeface="+mn-ea"/>
                <a:cs typeface="宋体" panose="02010600030101010101" pitchFamily="2" charset="-122"/>
              </a:rPr>
              <a:t>ICMP</a:t>
            </a:r>
            <a:r>
              <a:rPr lang="zh-CN" altLang="en-US" kern="0" dirty="0">
                <a:solidFill>
                  <a:srgbClr val="101214"/>
                </a:solidFill>
                <a:effectLst/>
                <a:latin typeface="+mn-ea"/>
                <a:cs typeface="宋体" panose="02010600030101010101" pitchFamily="2" charset="-122"/>
              </a:rPr>
              <a:t>头部则根据传入数据，填写</a:t>
            </a:r>
            <a:r>
              <a:rPr lang="en-US" altLang="zh-CN" kern="0" dirty="0">
                <a:solidFill>
                  <a:srgbClr val="101214"/>
                </a:solidFill>
                <a:effectLst/>
                <a:latin typeface="+mn-ea"/>
                <a:cs typeface="宋体" panose="02010600030101010101" pitchFamily="2" charset="-122"/>
              </a:rPr>
              <a:t>ICMP</a:t>
            </a:r>
            <a:r>
              <a:rPr lang="zh-CN" altLang="en-US" kern="0" dirty="0">
                <a:solidFill>
                  <a:srgbClr val="101214"/>
                </a:solidFill>
                <a:effectLst/>
                <a:latin typeface="+mn-ea"/>
                <a:cs typeface="宋体" panose="02010600030101010101" pitchFamily="2" charset="-122"/>
              </a:rPr>
              <a:t>类型码，然后根据</a:t>
            </a:r>
            <a:r>
              <a:rPr lang="en-US" altLang="zh-CN" kern="0" dirty="0">
                <a:solidFill>
                  <a:srgbClr val="101214"/>
                </a:solidFill>
                <a:effectLst/>
                <a:latin typeface="+mn-ea"/>
                <a:cs typeface="宋体" panose="02010600030101010101" pitchFamily="2" charset="-122"/>
              </a:rPr>
              <a:t>ICMP</a:t>
            </a:r>
            <a:r>
              <a:rPr lang="zh-CN" altLang="en-US" kern="0" dirty="0">
                <a:solidFill>
                  <a:srgbClr val="101214"/>
                </a:solidFill>
                <a:effectLst/>
                <a:latin typeface="+mn-ea"/>
                <a:cs typeface="宋体" panose="02010600030101010101" pitchFamily="2" charset="-122"/>
              </a:rPr>
              <a:t>包的类型完成数据拷贝后，计算并填入校验和，即可准备发送。</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ICMP</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包构建</a:t>
            </a:r>
          </a:p>
        </p:txBody>
      </p:sp>
    </p:spTree>
    <p:extLst>
      <p:ext uri="{BB962C8B-B14F-4D97-AF65-F5344CB8AC3E}">
        <p14:creationId xmlns:p14="http://schemas.microsoft.com/office/powerpoint/2010/main" val="3424484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c4558c7-71ac-4a1d-bbc0-d618599a7c78"/>
  <p:tag name="COMMONDATA" val="eyJoZGlkIjoiNGUxYTI1OGVhNTA3MThlNzJmMDJmNWMyMDJlMjgyZTkifQ=="/>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TotalTime>
  <Words>5353</Words>
  <Application>Microsoft Office PowerPoint</Application>
  <PresentationFormat>宽屏</PresentationFormat>
  <Paragraphs>247</Paragraphs>
  <Slides>41</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等线</vt:lpstr>
      <vt:lpstr>华文中宋</vt:lpstr>
      <vt:lpstr>微软雅黑</vt:lpstr>
      <vt:lpstr>Arial</vt:lpstr>
      <vt:lpstr>Calibri</vt:lpstr>
      <vt:lpstr>Impact</vt:lpstr>
      <vt:lpstr>Wingdings</vt:lpstr>
      <vt:lpstr>A000120140530A99PPBG</vt:lpstr>
      <vt:lpstr>计算机网络研讨课第二阶段实验总结</vt:lpstr>
      <vt:lpstr>PowerPoint 演示文稿</vt:lpstr>
      <vt:lpstr>PowerPoint 演示文稿</vt:lpstr>
      <vt:lpstr>实验任务与流程</vt:lpstr>
      <vt:lpstr>设计思路——IP数据包的处理</vt:lpstr>
      <vt:lpstr>设计思路——ARP数据包的处理</vt:lpstr>
      <vt:lpstr>设计思路——ARP缓存的维护</vt:lpstr>
      <vt:lpstr>设计思路——ARP缓存的维护</vt:lpstr>
      <vt:lpstr>设计思路——ICMP包的处理</vt:lpstr>
      <vt:lpstr>实验结果与分析</vt:lpstr>
      <vt:lpstr>实验结果与分析</vt:lpstr>
      <vt:lpstr>实验中的问题</vt:lpstr>
      <vt:lpstr>实验心得与体会</vt:lpstr>
      <vt:lpstr>PowerPoint 演示文稿</vt:lpstr>
      <vt:lpstr>实验任务与流程</vt:lpstr>
      <vt:lpstr>设计思路——链路邻居的发现</vt:lpstr>
      <vt:lpstr>设计思路——链路状态扩散</vt:lpstr>
      <vt:lpstr>设计思路——最短路径计算与路由表的生成</vt:lpstr>
      <vt:lpstr>实验结果与分析</vt:lpstr>
      <vt:lpstr>实验结果与分析</vt:lpstr>
      <vt:lpstr>实验中的问题</vt:lpstr>
      <vt:lpstr>实验心得与体会</vt:lpstr>
      <vt:lpstr>PowerPoint 演示文稿</vt:lpstr>
      <vt:lpstr>实验任务与流程</vt:lpstr>
      <vt:lpstr>设计思路——基本IP前缀树</vt:lpstr>
      <vt:lpstr>设计思路——高效IP前缀树</vt:lpstr>
      <vt:lpstr>设计思路——高效IP前缀树</vt:lpstr>
      <vt:lpstr>实验结果与分析</vt:lpstr>
      <vt:lpstr>实验结果与分析</vt:lpstr>
      <vt:lpstr>实验中的问题</vt:lpstr>
      <vt:lpstr>实验心得与体会</vt:lpstr>
      <vt:lpstr>PowerPoint 演示文稿</vt:lpstr>
      <vt:lpstr>实验任务与流程</vt:lpstr>
      <vt:lpstr>设计思路——NAT地址转换</vt:lpstr>
      <vt:lpstr>设计思路——NAT地址转换</vt:lpstr>
      <vt:lpstr>设计思路——端口映射记录老化及清除</vt:lpstr>
      <vt:lpstr>实验结果与分析</vt:lpstr>
      <vt:lpstr>实验结果与分析</vt:lpstr>
      <vt:lpstr>实验结果与分析</vt:lpstr>
      <vt:lpstr>实验中的问题与感想</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城昊 贾</cp:lastModifiedBy>
  <cp:revision>139</cp:revision>
  <dcterms:created xsi:type="dcterms:W3CDTF">2023-06-17T01:58:00Z</dcterms:created>
  <dcterms:modified xsi:type="dcterms:W3CDTF">2023-11-28T13:39:54Z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5B26339AB35D0CC029138D6447677679</vt:lpwstr>
  </property>
  <property fmtid="{D5CDD505-2E9C-101B-9397-08002B2CF9AE}" pid="3" name="KSOProductBuildVer">
    <vt:lpwstr>2052-11.1.0.14036</vt:lpwstr>
  </property>
</Properties>
</file>